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1"/>
  </p:sldMasterIdLst>
  <p:notesMasterIdLst>
    <p:notesMasterId r:id="rId45"/>
  </p:notesMasterIdLst>
  <p:handoutMasterIdLst>
    <p:handoutMasterId r:id="rId46"/>
  </p:handoutMasterIdLst>
  <p:sldIdLst>
    <p:sldId id="260" r:id="rId2"/>
    <p:sldId id="263" r:id="rId3"/>
    <p:sldId id="264" r:id="rId4"/>
    <p:sldId id="265" r:id="rId5"/>
    <p:sldId id="268" r:id="rId6"/>
    <p:sldId id="271" r:id="rId7"/>
    <p:sldId id="266" r:id="rId8"/>
    <p:sldId id="272" r:id="rId9"/>
    <p:sldId id="267" r:id="rId10"/>
    <p:sldId id="273" r:id="rId11"/>
    <p:sldId id="269" r:id="rId12"/>
    <p:sldId id="270" r:id="rId13"/>
    <p:sldId id="274" r:id="rId14"/>
    <p:sldId id="275" r:id="rId15"/>
    <p:sldId id="276" r:id="rId16"/>
    <p:sldId id="278" r:id="rId17"/>
    <p:sldId id="277" r:id="rId18"/>
    <p:sldId id="279" r:id="rId19"/>
    <p:sldId id="280" r:id="rId20"/>
    <p:sldId id="281" r:id="rId21"/>
    <p:sldId id="282" r:id="rId22"/>
    <p:sldId id="283" r:id="rId23"/>
    <p:sldId id="284" r:id="rId24"/>
    <p:sldId id="288" r:id="rId25"/>
    <p:sldId id="289" r:id="rId26"/>
    <p:sldId id="290" r:id="rId27"/>
    <p:sldId id="291" r:id="rId28"/>
    <p:sldId id="292" r:id="rId29"/>
    <p:sldId id="293" r:id="rId30"/>
    <p:sldId id="294" r:id="rId31"/>
    <p:sldId id="295" r:id="rId32"/>
    <p:sldId id="296" r:id="rId33"/>
    <p:sldId id="297" r:id="rId34"/>
    <p:sldId id="299" r:id="rId35"/>
    <p:sldId id="301" r:id="rId36"/>
    <p:sldId id="302" r:id="rId37"/>
    <p:sldId id="303" r:id="rId38"/>
    <p:sldId id="304" r:id="rId39"/>
    <p:sldId id="298" r:id="rId40"/>
    <p:sldId id="300" r:id="rId41"/>
    <p:sldId id="285" r:id="rId42"/>
    <p:sldId id="286" r:id="rId43"/>
    <p:sldId id="287" r:id="rId44"/>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19500"/>
    <a:srgbClr val="007836"/>
    <a:srgbClr val="BE0F34"/>
    <a:srgbClr val="820150"/>
    <a:srgbClr val="502D7F"/>
    <a:srgbClr val="00338E"/>
    <a:srgbClr val="0081AB"/>
    <a:srgbClr val="758F9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9BA3D7-30B8-AF4C-8554-8E7EFF97058B}" v="12" dt="2020-03-13T23:17:05.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68" autoAdjust="0"/>
    <p:restoredTop sz="84793"/>
  </p:normalViewPr>
  <p:slideViewPr>
    <p:cSldViewPr snapToGrid="0" snapToObjects="1">
      <p:cViewPr varScale="1">
        <p:scale>
          <a:sx n="84" d="100"/>
          <a:sy n="84" d="100"/>
        </p:scale>
        <p:origin x="624" y="184"/>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rch, Eric D" userId="7eff64a6-32ec-45eb-a952-19f64aa64360" providerId="ADAL" clId="{71F75742-FA80-9C44-9296-25B711568893}"/>
    <pc:docChg chg="custSel addSld modSld">
      <pc:chgData name="Church, Eric D" userId="7eff64a6-32ec-45eb-a952-19f64aa64360" providerId="ADAL" clId="{71F75742-FA80-9C44-9296-25B711568893}" dt="2020-02-21T16:19:18.073" v="4291" actId="20577"/>
      <pc:docMkLst>
        <pc:docMk/>
      </pc:docMkLst>
      <pc:sldChg chg="modSp">
        <pc:chgData name="Church, Eric D" userId="7eff64a6-32ec-45eb-a952-19f64aa64360" providerId="ADAL" clId="{71F75742-FA80-9C44-9296-25B711568893}" dt="2020-02-17T21:32:19.190" v="2410" actId="20577"/>
        <pc:sldMkLst>
          <pc:docMk/>
          <pc:sldMk cId="1152154647" sldId="260"/>
        </pc:sldMkLst>
        <pc:spChg chg="mod">
          <ac:chgData name="Church, Eric D" userId="7eff64a6-32ec-45eb-a952-19f64aa64360" providerId="ADAL" clId="{71F75742-FA80-9C44-9296-25B711568893}" dt="2020-02-17T21:32:19.190" v="2410" actId="20577"/>
          <ac:spMkLst>
            <pc:docMk/>
            <pc:sldMk cId="1152154647" sldId="260"/>
            <ac:spMk id="10" creationId="{B3C12910-3A9C-4FFC-A950-52D0A31734CF}"/>
          </ac:spMkLst>
        </pc:spChg>
      </pc:sldChg>
      <pc:sldChg chg="modSp">
        <pc:chgData name="Church, Eric D" userId="7eff64a6-32ec-45eb-a952-19f64aa64360" providerId="ADAL" clId="{71F75742-FA80-9C44-9296-25B711568893}" dt="2020-02-12T18:16:52.379" v="275" actId="207"/>
        <pc:sldMkLst>
          <pc:docMk/>
          <pc:sldMk cId="3210629349" sldId="264"/>
        </pc:sldMkLst>
        <pc:spChg chg="mod">
          <ac:chgData name="Church, Eric D" userId="7eff64a6-32ec-45eb-a952-19f64aa64360" providerId="ADAL" clId="{71F75742-FA80-9C44-9296-25B711568893}" dt="2020-02-12T18:16:52.379" v="275" actId="207"/>
          <ac:spMkLst>
            <pc:docMk/>
            <pc:sldMk cId="3210629349" sldId="264"/>
            <ac:spMk id="4" creationId="{DB825047-66E3-6444-B4CB-3889534D9102}"/>
          </ac:spMkLst>
        </pc:spChg>
      </pc:sldChg>
      <pc:sldChg chg="modSp">
        <pc:chgData name="Church, Eric D" userId="7eff64a6-32ec-45eb-a952-19f64aa64360" providerId="ADAL" clId="{71F75742-FA80-9C44-9296-25B711568893}" dt="2020-02-12T18:18:08.874" v="313" actId="207"/>
        <pc:sldMkLst>
          <pc:docMk/>
          <pc:sldMk cId="3741871568" sldId="265"/>
        </pc:sldMkLst>
        <pc:spChg chg="mod">
          <ac:chgData name="Church, Eric D" userId="7eff64a6-32ec-45eb-a952-19f64aa64360" providerId="ADAL" clId="{71F75742-FA80-9C44-9296-25B711568893}" dt="2020-02-12T18:18:08.874" v="313" actId="207"/>
          <ac:spMkLst>
            <pc:docMk/>
            <pc:sldMk cId="3741871568" sldId="265"/>
            <ac:spMk id="4" creationId="{82B82AAD-A3EF-2047-AC96-5FC2A7786A9C}"/>
          </ac:spMkLst>
        </pc:spChg>
      </pc:sldChg>
      <pc:sldChg chg="addSp modSp">
        <pc:chgData name="Church, Eric D" userId="7eff64a6-32ec-45eb-a952-19f64aa64360" providerId="ADAL" clId="{71F75742-FA80-9C44-9296-25B711568893}" dt="2020-02-13T15:45:38.942" v="505" actId="14100"/>
        <pc:sldMkLst>
          <pc:docMk/>
          <pc:sldMk cId="2412758247" sldId="266"/>
        </pc:sldMkLst>
        <pc:cxnChg chg="add mod">
          <ac:chgData name="Church, Eric D" userId="7eff64a6-32ec-45eb-a952-19f64aa64360" providerId="ADAL" clId="{71F75742-FA80-9C44-9296-25B711568893}" dt="2020-02-13T15:45:06.009" v="502" actId="692"/>
          <ac:cxnSpMkLst>
            <pc:docMk/>
            <pc:sldMk cId="2412758247" sldId="266"/>
            <ac:cxnSpMk id="6" creationId="{10DC115D-1A30-3A4B-A59C-340BDC9ACFBF}"/>
          </ac:cxnSpMkLst>
        </pc:cxnChg>
        <pc:cxnChg chg="add mod">
          <ac:chgData name="Church, Eric D" userId="7eff64a6-32ec-45eb-a952-19f64aa64360" providerId="ADAL" clId="{71F75742-FA80-9C44-9296-25B711568893}" dt="2020-02-13T15:45:38.942" v="505" actId="14100"/>
          <ac:cxnSpMkLst>
            <pc:docMk/>
            <pc:sldMk cId="2412758247" sldId="266"/>
            <ac:cxnSpMk id="7" creationId="{D1CDF320-D800-914A-ABCC-296FC2183448}"/>
          </ac:cxnSpMkLst>
        </pc:cxnChg>
      </pc:sldChg>
      <pc:sldChg chg="modSp">
        <pc:chgData name="Church, Eric D" userId="7eff64a6-32ec-45eb-a952-19f64aa64360" providerId="ADAL" clId="{71F75742-FA80-9C44-9296-25B711568893}" dt="2020-02-12T18:18:31.897" v="329" actId="207"/>
        <pc:sldMkLst>
          <pc:docMk/>
          <pc:sldMk cId="1199451956" sldId="268"/>
        </pc:sldMkLst>
        <pc:spChg chg="mod">
          <ac:chgData name="Church, Eric D" userId="7eff64a6-32ec-45eb-a952-19f64aa64360" providerId="ADAL" clId="{71F75742-FA80-9C44-9296-25B711568893}" dt="2020-02-12T18:18:31.897" v="329" actId="207"/>
          <ac:spMkLst>
            <pc:docMk/>
            <pc:sldMk cId="1199451956" sldId="268"/>
            <ac:spMk id="6" creationId="{F2F38AB3-54C7-4C49-8EED-756F26AB4D86}"/>
          </ac:spMkLst>
        </pc:spChg>
      </pc:sldChg>
      <pc:sldChg chg="modSp">
        <pc:chgData name="Church, Eric D" userId="7eff64a6-32ec-45eb-a952-19f64aa64360" providerId="ADAL" clId="{71F75742-FA80-9C44-9296-25B711568893}" dt="2020-02-13T14:45:06.911" v="409" actId="20577"/>
        <pc:sldMkLst>
          <pc:docMk/>
          <pc:sldMk cId="1764125976" sldId="270"/>
        </pc:sldMkLst>
        <pc:spChg chg="mod">
          <ac:chgData name="Church, Eric D" userId="7eff64a6-32ec-45eb-a952-19f64aa64360" providerId="ADAL" clId="{71F75742-FA80-9C44-9296-25B711568893}" dt="2020-02-12T18:19:20.369" v="349" actId="20577"/>
          <ac:spMkLst>
            <pc:docMk/>
            <pc:sldMk cId="1764125976" sldId="270"/>
            <ac:spMk id="3" creationId="{6B804ECF-E570-314F-938B-EE28877A55F9}"/>
          </ac:spMkLst>
        </pc:spChg>
        <pc:spChg chg="mod">
          <ac:chgData name="Church, Eric D" userId="7eff64a6-32ec-45eb-a952-19f64aa64360" providerId="ADAL" clId="{71F75742-FA80-9C44-9296-25B711568893}" dt="2020-02-13T14:45:06.911" v="409" actId="20577"/>
          <ac:spMkLst>
            <pc:docMk/>
            <pc:sldMk cId="1764125976" sldId="270"/>
            <ac:spMk id="4" creationId="{48285CEC-6B7E-EC4D-8723-061007122D27}"/>
          </ac:spMkLst>
        </pc:spChg>
      </pc:sldChg>
      <pc:sldChg chg="addSp delSp modSp add">
        <pc:chgData name="Church, Eric D" userId="7eff64a6-32ec-45eb-a952-19f64aa64360" providerId="ADAL" clId="{71F75742-FA80-9C44-9296-25B711568893}" dt="2020-02-12T18:18:47.431" v="331" actId="207"/>
        <pc:sldMkLst>
          <pc:docMk/>
          <pc:sldMk cId="3428454570" sldId="271"/>
        </pc:sldMkLst>
        <pc:spChg chg="mod">
          <ac:chgData name="Church, Eric D" userId="7eff64a6-32ec-45eb-a952-19f64aa64360" providerId="ADAL" clId="{71F75742-FA80-9C44-9296-25B711568893}" dt="2020-02-12T18:18:47.431" v="331" actId="207"/>
          <ac:spMkLst>
            <pc:docMk/>
            <pc:sldMk cId="3428454570" sldId="271"/>
            <ac:spMk id="3" creationId="{079BC687-A93A-7F47-A5C5-31B559B547C1}"/>
          </ac:spMkLst>
        </pc:spChg>
        <pc:spChg chg="del">
          <ac:chgData name="Church, Eric D" userId="7eff64a6-32ec-45eb-a952-19f64aa64360" providerId="ADAL" clId="{71F75742-FA80-9C44-9296-25B711568893}" dt="2020-02-12T18:12:32.963" v="1"/>
          <ac:spMkLst>
            <pc:docMk/>
            <pc:sldMk cId="3428454570" sldId="271"/>
            <ac:spMk id="4" creationId="{FFE5431D-A1EE-5A4B-909F-73276298071B}"/>
          </ac:spMkLst>
        </pc:spChg>
        <pc:spChg chg="add mod">
          <ac:chgData name="Church, Eric D" userId="7eff64a6-32ec-45eb-a952-19f64aa64360" providerId="ADAL" clId="{71F75742-FA80-9C44-9296-25B711568893}" dt="2020-02-12T18:18:38.796" v="330" actId="207"/>
          <ac:spMkLst>
            <pc:docMk/>
            <pc:sldMk cId="3428454570" sldId="271"/>
            <ac:spMk id="6" creationId="{343F7A17-4218-7E45-92C9-3A4001A7ACE1}"/>
          </ac:spMkLst>
        </pc:spChg>
        <pc:picChg chg="add mod">
          <ac:chgData name="Church, Eric D" userId="7eff64a6-32ec-45eb-a952-19f64aa64360" providerId="ADAL" clId="{71F75742-FA80-9C44-9296-25B711568893}" dt="2020-02-12T18:12:32.963" v="1"/>
          <ac:picMkLst>
            <pc:docMk/>
            <pc:sldMk cId="3428454570" sldId="271"/>
            <ac:picMk id="5" creationId="{6A31B395-BBE4-A64F-9489-C4D6A6D8DADB}"/>
          </ac:picMkLst>
        </pc:picChg>
      </pc:sldChg>
      <pc:sldChg chg="addSp delSp modSp add">
        <pc:chgData name="Church, Eric D" userId="7eff64a6-32ec-45eb-a952-19f64aa64360" providerId="ADAL" clId="{71F75742-FA80-9C44-9296-25B711568893}" dt="2020-02-13T15:44:04.745" v="488" actId="207"/>
        <pc:sldMkLst>
          <pc:docMk/>
          <pc:sldMk cId="2181905622" sldId="272"/>
        </pc:sldMkLst>
        <pc:spChg chg="mod">
          <ac:chgData name="Church, Eric D" userId="7eff64a6-32ec-45eb-a952-19f64aa64360" providerId="ADAL" clId="{71F75742-FA80-9C44-9296-25B711568893}" dt="2020-02-13T15:44:04.745" v="488" actId="207"/>
          <ac:spMkLst>
            <pc:docMk/>
            <pc:sldMk cId="2181905622" sldId="272"/>
            <ac:spMk id="3" creationId="{BC0E67AD-89FA-4341-AFAA-45D456CC012F}"/>
          </ac:spMkLst>
        </pc:spChg>
        <pc:spChg chg="del">
          <ac:chgData name="Church, Eric D" userId="7eff64a6-32ec-45eb-a952-19f64aa64360" providerId="ADAL" clId="{71F75742-FA80-9C44-9296-25B711568893}" dt="2020-02-13T15:43:40.103" v="487" actId="931"/>
          <ac:spMkLst>
            <pc:docMk/>
            <pc:sldMk cId="2181905622" sldId="272"/>
            <ac:spMk id="4" creationId="{6473ADDF-76CF-B143-A0D9-706EE1868DFF}"/>
          </ac:spMkLst>
        </pc:spChg>
        <pc:picChg chg="add mod">
          <ac:chgData name="Church, Eric D" userId="7eff64a6-32ec-45eb-a952-19f64aa64360" providerId="ADAL" clId="{71F75742-FA80-9C44-9296-25B711568893}" dt="2020-02-13T15:43:40.103" v="487" actId="931"/>
          <ac:picMkLst>
            <pc:docMk/>
            <pc:sldMk cId="2181905622" sldId="272"/>
            <ac:picMk id="6" creationId="{AACB0E28-929C-F34D-8DDD-AB4D562ECC00}"/>
          </ac:picMkLst>
        </pc:picChg>
      </pc:sldChg>
      <pc:sldChg chg="addSp delSp modSp add">
        <pc:chgData name="Church, Eric D" userId="7eff64a6-32ec-45eb-a952-19f64aa64360" providerId="ADAL" clId="{71F75742-FA80-9C44-9296-25B711568893}" dt="2020-02-14T01:23:04.483" v="947" actId="20577"/>
        <pc:sldMkLst>
          <pc:docMk/>
          <pc:sldMk cId="56487447" sldId="273"/>
        </pc:sldMkLst>
        <pc:spChg chg="mod">
          <ac:chgData name="Church, Eric D" userId="7eff64a6-32ec-45eb-a952-19f64aa64360" providerId="ADAL" clId="{71F75742-FA80-9C44-9296-25B711568893}" dt="2020-02-14T01:20:51.249" v="565" actId="207"/>
          <ac:spMkLst>
            <pc:docMk/>
            <pc:sldMk cId="56487447" sldId="273"/>
            <ac:spMk id="3" creationId="{DD82BCDF-2EA3-694A-AF7F-CC8FE076F24C}"/>
          </ac:spMkLst>
        </pc:spChg>
        <pc:spChg chg="del">
          <ac:chgData name="Church, Eric D" userId="7eff64a6-32ec-45eb-a952-19f64aa64360" providerId="ADAL" clId="{71F75742-FA80-9C44-9296-25B711568893}" dt="2020-02-14T01:19:25.688" v="507" actId="931"/>
          <ac:spMkLst>
            <pc:docMk/>
            <pc:sldMk cId="56487447" sldId="273"/>
            <ac:spMk id="4" creationId="{7937D068-2CF2-1643-8645-76CAF44EC258}"/>
          </ac:spMkLst>
        </pc:spChg>
        <pc:spChg chg="add mod">
          <ac:chgData name="Church, Eric D" userId="7eff64a6-32ec-45eb-a952-19f64aa64360" providerId="ADAL" clId="{71F75742-FA80-9C44-9296-25B711568893}" dt="2020-02-14T01:23:04.483" v="947" actId="20577"/>
          <ac:spMkLst>
            <pc:docMk/>
            <pc:sldMk cId="56487447" sldId="273"/>
            <ac:spMk id="7" creationId="{8DDCC293-B0F1-FC4E-BB0D-196F6350FBF2}"/>
          </ac:spMkLst>
        </pc:spChg>
        <pc:spChg chg="add mod">
          <ac:chgData name="Church, Eric D" userId="7eff64a6-32ec-45eb-a952-19f64aa64360" providerId="ADAL" clId="{71F75742-FA80-9C44-9296-25B711568893}" dt="2020-02-14T01:20:20.646" v="539" actId="207"/>
          <ac:spMkLst>
            <pc:docMk/>
            <pc:sldMk cId="56487447" sldId="273"/>
            <ac:spMk id="8" creationId="{585B1BE9-3CDA-F441-85D8-CCE8E86B80EC}"/>
          </ac:spMkLst>
        </pc:spChg>
        <pc:picChg chg="add mod">
          <ac:chgData name="Church, Eric D" userId="7eff64a6-32ec-45eb-a952-19f64aa64360" providerId="ADAL" clId="{71F75742-FA80-9C44-9296-25B711568893}" dt="2020-02-14T01:19:25.688" v="507" actId="931"/>
          <ac:picMkLst>
            <pc:docMk/>
            <pc:sldMk cId="56487447" sldId="273"/>
            <ac:picMk id="6" creationId="{0B7BD7FC-E3BD-A040-8E0A-65093CF64B88}"/>
          </ac:picMkLst>
        </pc:picChg>
      </pc:sldChg>
      <pc:sldChg chg="modSp add">
        <pc:chgData name="Church, Eric D" userId="7eff64a6-32ec-45eb-a952-19f64aa64360" providerId="ADAL" clId="{71F75742-FA80-9C44-9296-25B711568893}" dt="2020-02-14T02:08:15.581" v="1945" actId="20577"/>
        <pc:sldMkLst>
          <pc:docMk/>
          <pc:sldMk cId="4215867900" sldId="274"/>
        </pc:sldMkLst>
        <pc:spChg chg="mod">
          <ac:chgData name="Church, Eric D" userId="7eff64a6-32ec-45eb-a952-19f64aa64360" providerId="ADAL" clId="{71F75742-FA80-9C44-9296-25B711568893}" dt="2020-02-14T01:49:48.749" v="970" actId="20577"/>
          <ac:spMkLst>
            <pc:docMk/>
            <pc:sldMk cId="4215867900" sldId="274"/>
            <ac:spMk id="3" creationId="{B4000381-7F42-B848-B9D7-2738782ED1E3}"/>
          </ac:spMkLst>
        </pc:spChg>
        <pc:spChg chg="mod">
          <ac:chgData name="Church, Eric D" userId="7eff64a6-32ec-45eb-a952-19f64aa64360" providerId="ADAL" clId="{71F75742-FA80-9C44-9296-25B711568893}" dt="2020-02-14T02:08:15.581" v="1945" actId="20577"/>
          <ac:spMkLst>
            <pc:docMk/>
            <pc:sldMk cId="4215867900" sldId="274"/>
            <ac:spMk id="4" creationId="{9338AD4A-20AA-0045-ACF6-99555F655B62}"/>
          </ac:spMkLst>
        </pc:spChg>
      </pc:sldChg>
      <pc:sldChg chg="addSp delSp modSp add">
        <pc:chgData name="Church, Eric D" userId="7eff64a6-32ec-45eb-a952-19f64aa64360" providerId="ADAL" clId="{71F75742-FA80-9C44-9296-25B711568893}" dt="2020-02-14T01:51:12.032" v="1100" actId="20577"/>
        <pc:sldMkLst>
          <pc:docMk/>
          <pc:sldMk cId="3963645724" sldId="275"/>
        </pc:sldMkLst>
        <pc:spChg chg="mod">
          <ac:chgData name="Church, Eric D" userId="7eff64a6-32ec-45eb-a952-19f64aa64360" providerId="ADAL" clId="{71F75742-FA80-9C44-9296-25B711568893}" dt="2020-02-14T01:51:12.032" v="1100" actId="20577"/>
          <ac:spMkLst>
            <pc:docMk/>
            <pc:sldMk cId="3963645724" sldId="275"/>
            <ac:spMk id="3" creationId="{7D0BB10E-E6CF-5045-93C4-61B97BCF3BC8}"/>
          </ac:spMkLst>
        </pc:spChg>
        <pc:spChg chg="del">
          <ac:chgData name="Church, Eric D" userId="7eff64a6-32ec-45eb-a952-19f64aa64360" providerId="ADAL" clId="{71F75742-FA80-9C44-9296-25B711568893}" dt="2020-02-14T01:51:05.067" v="1084"/>
          <ac:spMkLst>
            <pc:docMk/>
            <pc:sldMk cId="3963645724" sldId="275"/>
            <ac:spMk id="4" creationId="{C8D05D07-6992-E543-AFD2-DCE86CAA7634}"/>
          </ac:spMkLst>
        </pc:spChg>
        <pc:picChg chg="add mod">
          <ac:chgData name="Church, Eric D" userId="7eff64a6-32ec-45eb-a952-19f64aa64360" providerId="ADAL" clId="{71F75742-FA80-9C44-9296-25B711568893}" dt="2020-02-14T01:51:05.067" v="1084"/>
          <ac:picMkLst>
            <pc:docMk/>
            <pc:sldMk cId="3963645724" sldId="275"/>
            <ac:picMk id="5" creationId="{FF6262B3-276C-CB4F-AB56-A0C6851E936C}"/>
          </ac:picMkLst>
        </pc:picChg>
      </pc:sldChg>
      <pc:sldChg chg="modSp add">
        <pc:chgData name="Church, Eric D" userId="7eff64a6-32ec-45eb-a952-19f64aa64360" providerId="ADAL" clId="{71F75742-FA80-9C44-9296-25B711568893}" dt="2020-02-19T20:26:31.626" v="3039" actId="20577"/>
        <pc:sldMkLst>
          <pc:docMk/>
          <pc:sldMk cId="2409913434" sldId="276"/>
        </pc:sldMkLst>
        <pc:spChg chg="mod">
          <ac:chgData name="Church, Eric D" userId="7eff64a6-32ec-45eb-a952-19f64aa64360" providerId="ADAL" clId="{71F75742-FA80-9C44-9296-25B711568893}" dt="2020-02-19T20:17:33.589" v="2802" actId="20577"/>
          <ac:spMkLst>
            <pc:docMk/>
            <pc:sldMk cId="2409913434" sldId="276"/>
            <ac:spMk id="3" creationId="{135A06FF-FF9F-514B-8299-84CF646B265E}"/>
          </ac:spMkLst>
        </pc:spChg>
        <pc:spChg chg="mod">
          <ac:chgData name="Church, Eric D" userId="7eff64a6-32ec-45eb-a952-19f64aa64360" providerId="ADAL" clId="{71F75742-FA80-9C44-9296-25B711568893}" dt="2020-02-19T20:26:31.626" v="3039" actId="20577"/>
          <ac:spMkLst>
            <pc:docMk/>
            <pc:sldMk cId="2409913434" sldId="276"/>
            <ac:spMk id="4" creationId="{F2B660EA-D779-9545-8BD7-4A3BDEE6B967}"/>
          </ac:spMkLst>
        </pc:spChg>
      </pc:sldChg>
      <pc:sldChg chg="addSp delSp modSp add">
        <pc:chgData name="Church, Eric D" userId="7eff64a6-32ec-45eb-a952-19f64aa64360" providerId="ADAL" clId="{71F75742-FA80-9C44-9296-25B711568893}" dt="2020-02-21T16:19:18.073" v="4291" actId="20577"/>
        <pc:sldMkLst>
          <pc:docMk/>
          <pc:sldMk cId="3688198739" sldId="277"/>
        </pc:sldMkLst>
        <pc:spChg chg="mod">
          <ac:chgData name="Church, Eric D" userId="7eff64a6-32ec-45eb-a952-19f64aa64360" providerId="ADAL" clId="{71F75742-FA80-9C44-9296-25B711568893}" dt="2020-02-19T20:15:32.768" v="2605" actId="20577"/>
          <ac:spMkLst>
            <pc:docMk/>
            <pc:sldMk cId="3688198739" sldId="277"/>
            <ac:spMk id="3" creationId="{29CE32AF-7518-E44D-B7C1-98F0CA93230B}"/>
          </ac:spMkLst>
        </pc:spChg>
        <pc:spChg chg="del">
          <ac:chgData name="Church, Eric D" userId="7eff64a6-32ec-45eb-a952-19f64aa64360" providerId="ADAL" clId="{71F75742-FA80-9C44-9296-25B711568893}" dt="2020-02-19T20:11:55.789" v="2545" actId="931"/>
          <ac:spMkLst>
            <pc:docMk/>
            <pc:sldMk cId="3688198739" sldId="277"/>
            <ac:spMk id="4" creationId="{8DD6D703-A716-994B-A546-F546207E467D}"/>
          </ac:spMkLst>
        </pc:spChg>
        <pc:spChg chg="add del mod">
          <ac:chgData name="Church, Eric D" userId="7eff64a6-32ec-45eb-a952-19f64aa64360" providerId="ADAL" clId="{71F75742-FA80-9C44-9296-25B711568893}" dt="2020-02-19T20:12:51.508" v="2547" actId="931"/>
          <ac:spMkLst>
            <pc:docMk/>
            <pc:sldMk cId="3688198739" sldId="277"/>
            <ac:spMk id="8" creationId="{1D533A57-CE47-6A4F-962A-057BBFC8C6FE}"/>
          </ac:spMkLst>
        </pc:spChg>
        <pc:spChg chg="add mod">
          <ac:chgData name="Church, Eric D" userId="7eff64a6-32ec-45eb-a952-19f64aa64360" providerId="ADAL" clId="{71F75742-FA80-9C44-9296-25B711568893}" dt="2020-02-19T20:22:39.501" v="2879" actId="478"/>
          <ac:spMkLst>
            <pc:docMk/>
            <pc:sldMk cId="3688198739" sldId="277"/>
            <ac:spMk id="20" creationId="{87870BC9-13DB-0541-BB6F-6795CF820A96}"/>
          </ac:spMkLst>
        </pc:spChg>
        <pc:spChg chg="add mod">
          <ac:chgData name="Church, Eric D" userId="7eff64a6-32ec-45eb-a952-19f64aa64360" providerId="ADAL" clId="{71F75742-FA80-9C44-9296-25B711568893}" dt="2020-02-21T16:19:18.073" v="4291" actId="20577"/>
          <ac:spMkLst>
            <pc:docMk/>
            <pc:sldMk cId="3688198739" sldId="277"/>
            <ac:spMk id="21" creationId="{8DF625B3-5B58-634E-B361-D68FC8B47194}"/>
          </ac:spMkLst>
        </pc:spChg>
        <pc:picChg chg="add del mod">
          <ac:chgData name="Church, Eric D" userId="7eff64a6-32ec-45eb-a952-19f64aa64360" providerId="ADAL" clId="{71F75742-FA80-9C44-9296-25B711568893}" dt="2020-02-19T20:11:58.887" v="2546" actId="478"/>
          <ac:picMkLst>
            <pc:docMk/>
            <pc:sldMk cId="3688198739" sldId="277"/>
            <ac:picMk id="6" creationId="{B1E02A18-5F87-F145-A3EA-572A60B2AE1B}"/>
          </ac:picMkLst>
        </pc:picChg>
        <pc:picChg chg="add del mod">
          <ac:chgData name="Church, Eric D" userId="7eff64a6-32ec-45eb-a952-19f64aa64360" providerId="ADAL" clId="{71F75742-FA80-9C44-9296-25B711568893}" dt="2020-02-19T20:22:39.501" v="2879" actId="478"/>
          <ac:picMkLst>
            <pc:docMk/>
            <pc:sldMk cId="3688198739" sldId="277"/>
            <ac:picMk id="10" creationId="{936B651F-C18F-5844-98EF-82437F3E806C}"/>
          </ac:picMkLst>
        </pc:picChg>
        <pc:picChg chg="add mod">
          <ac:chgData name="Church, Eric D" userId="7eff64a6-32ec-45eb-a952-19f64aa64360" providerId="ADAL" clId="{71F75742-FA80-9C44-9296-25B711568893}" dt="2020-02-19T20:22:37.959" v="2878" actId="1076"/>
          <ac:picMkLst>
            <pc:docMk/>
            <pc:sldMk cId="3688198739" sldId="277"/>
            <ac:picMk id="12" creationId="{2D582263-B544-1842-A04D-8F63F338F16B}"/>
          </ac:picMkLst>
        </pc:picChg>
        <pc:picChg chg="add mod">
          <ac:chgData name="Church, Eric D" userId="7eff64a6-32ec-45eb-a952-19f64aa64360" providerId="ADAL" clId="{71F75742-FA80-9C44-9296-25B711568893}" dt="2020-02-19T20:22:37.959" v="2878" actId="1076"/>
          <ac:picMkLst>
            <pc:docMk/>
            <pc:sldMk cId="3688198739" sldId="277"/>
            <ac:picMk id="14" creationId="{49CE1114-1ECF-CF4E-A007-3E72B2CF63C4}"/>
          </ac:picMkLst>
        </pc:picChg>
        <pc:picChg chg="add mod">
          <ac:chgData name="Church, Eric D" userId="7eff64a6-32ec-45eb-a952-19f64aa64360" providerId="ADAL" clId="{71F75742-FA80-9C44-9296-25B711568893}" dt="2020-02-19T20:14:13.295" v="2556" actId="571"/>
          <ac:picMkLst>
            <pc:docMk/>
            <pc:sldMk cId="3688198739" sldId="277"/>
            <ac:picMk id="15" creationId="{1713E9A6-3B30-D24C-81BD-5DD9126E95F9}"/>
          </ac:picMkLst>
        </pc:picChg>
        <pc:picChg chg="add mod">
          <ac:chgData name="Church, Eric D" userId="7eff64a6-32ec-45eb-a952-19f64aa64360" providerId="ADAL" clId="{71F75742-FA80-9C44-9296-25B711568893}" dt="2020-02-19T20:14:13.295" v="2556" actId="571"/>
          <ac:picMkLst>
            <pc:docMk/>
            <pc:sldMk cId="3688198739" sldId="277"/>
            <ac:picMk id="16" creationId="{642BA899-05FE-AD4E-816E-D242F93BB942}"/>
          </ac:picMkLst>
        </pc:picChg>
        <pc:picChg chg="add mod">
          <ac:chgData name="Church, Eric D" userId="7eff64a6-32ec-45eb-a952-19f64aa64360" providerId="ADAL" clId="{71F75742-FA80-9C44-9296-25B711568893}" dt="2020-02-19T20:22:37.959" v="2878" actId="1076"/>
          <ac:picMkLst>
            <pc:docMk/>
            <pc:sldMk cId="3688198739" sldId="277"/>
            <ac:picMk id="17" creationId="{20DBDBB8-A207-0E46-B026-8B5D957C5FDC}"/>
          </ac:picMkLst>
        </pc:picChg>
        <pc:picChg chg="add del mod">
          <ac:chgData name="Church, Eric D" userId="7eff64a6-32ec-45eb-a952-19f64aa64360" providerId="ADAL" clId="{71F75742-FA80-9C44-9296-25B711568893}" dt="2020-02-19T20:14:34.745" v="2558" actId="478"/>
          <ac:picMkLst>
            <pc:docMk/>
            <pc:sldMk cId="3688198739" sldId="277"/>
            <ac:picMk id="18" creationId="{F68273E0-D952-EC47-ABFB-B5BD4438A53C}"/>
          </ac:picMkLst>
        </pc:picChg>
      </pc:sldChg>
      <pc:sldChg chg="addSp delSp modSp add">
        <pc:chgData name="Church, Eric D" userId="7eff64a6-32ec-45eb-a952-19f64aa64360" providerId="ADAL" clId="{71F75742-FA80-9C44-9296-25B711568893}" dt="2020-02-19T20:26:08.179" v="3038" actId="20577"/>
        <pc:sldMkLst>
          <pc:docMk/>
          <pc:sldMk cId="3736631925" sldId="278"/>
        </pc:sldMkLst>
        <pc:spChg chg="mod">
          <ac:chgData name="Church, Eric D" userId="7eff64a6-32ec-45eb-a952-19f64aa64360" providerId="ADAL" clId="{71F75742-FA80-9C44-9296-25B711568893}" dt="2020-02-19T20:26:08.179" v="3038" actId="20577"/>
          <ac:spMkLst>
            <pc:docMk/>
            <pc:sldMk cId="3736631925" sldId="278"/>
            <ac:spMk id="3" creationId="{A0E59479-B7E0-6540-8093-67411A999013}"/>
          </ac:spMkLst>
        </pc:spChg>
        <pc:spChg chg="del">
          <ac:chgData name="Church, Eric D" userId="7eff64a6-32ec-45eb-a952-19f64aa64360" providerId="ADAL" clId="{71F75742-FA80-9C44-9296-25B711568893}" dt="2020-02-19T20:25:28.150" v="2995" actId="931"/>
          <ac:spMkLst>
            <pc:docMk/>
            <pc:sldMk cId="3736631925" sldId="278"/>
            <ac:spMk id="4" creationId="{B3D8FFDD-5317-D843-8083-2560FB71B49E}"/>
          </ac:spMkLst>
        </pc:spChg>
        <pc:picChg chg="add mod">
          <ac:chgData name="Church, Eric D" userId="7eff64a6-32ec-45eb-a952-19f64aa64360" providerId="ADAL" clId="{71F75742-FA80-9C44-9296-25B711568893}" dt="2020-02-19T20:25:40.276" v="2997" actId="1076"/>
          <ac:picMkLst>
            <pc:docMk/>
            <pc:sldMk cId="3736631925" sldId="278"/>
            <ac:picMk id="6" creationId="{C25264EA-AD48-3A42-AC43-F36E7825E2D7}"/>
          </ac:picMkLst>
        </pc:picChg>
        <pc:picChg chg="add mod">
          <ac:chgData name="Church, Eric D" userId="7eff64a6-32ec-45eb-a952-19f64aa64360" providerId="ADAL" clId="{71F75742-FA80-9C44-9296-25B711568893}" dt="2020-02-19T20:25:36.073" v="2996" actId="1076"/>
          <ac:picMkLst>
            <pc:docMk/>
            <pc:sldMk cId="3736631925" sldId="278"/>
            <ac:picMk id="8" creationId="{AC6E62E4-F09A-024E-8118-5C149101EDB9}"/>
          </ac:picMkLst>
        </pc:picChg>
      </pc:sldChg>
      <pc:sldChg chg="modSp add">
        <pc:chgData name="Church, Eric D" userId="7eff64a6-32ec-45eb-a952-19f64aa64360" providerId="ADAL" clId="{71F75742-FA80-9C44-9296-25B711568893}" dt="2020-02-21T15:44:03.701" v="3969" actId="20577"/>
        <pc:sldMkLst>
          <pc:docMk/>
          <pc:sldMk cId="3042743910" sldId="279"/>
        </pc:sldMkLst>
        <pc:spChg chg="mod">
          <ac:chgData name="Church, Eric D" userId="7eff64a6-32ec-45eb-a952-19f64aa64360" providerId="ADAL" clId="{71F75742-FA80-9C44-9296-25B711568893}" dt="2020-02-20T17:58:40.431" v="3548" actId="207"/>
          <ac:spMkLst>
            <pc:docMk/>
            <pc:sldMk cId="3042743910" sldId="279"/>
            <ac:spMk id="3" creationId="{135A06FF-FF9F-514B-8299-84CF646B265E}"/>
          </ac:spMkLst>
        </pc:spChg>
        <pc:spChg chg="mod">
          <ac:chgData name="Church, Eric D" userId="7eff64a6-32ec-45eb-a952-19f64aa64360" providerId="ADAL" clId="{71F75742-FA80-9C44-9296-25B711568893}" dt="2020-02-21T15:44:03.701" v="3969" actId="20577"/>
          <ac:spMkLst>
            <pc:docMk/>
            <pc:sldMk cId="3042743910" sldId="279"/>
            <ac:spMk id="4" creationId="{F2B660EA-D779-9545-8BD7-4A3BDEE6B967}"/>
          </ac:spMkLst>
        </pc:spChg>
      </pc:sldChg>
      <pc:sldChg chg="addSp delSp modSp add">
        <pc:chgData name="Church, Eric D" userId="7eff64a6-32ec-45eb-a952-19f64aa64360" providerId="ADAL" clId="{71F75742-FA80-9C44-9296-25B711568893}" dt="2020-02-20T18:03:18.744" v="3593"/>
        <pc:sldMkLst>
          <pc:docMk/>
          <pc:sldMk cId="4135836968" sldId="280"/>
        </pc:sldMkLst>
        <pc:spChg chg="mod">
          <ac:chgData name="Church, Eric D" userId="7eff64a6-32ec-45eb-a952-19f64aa64360" providerId="ADAL" clId="{71F75742-FA80-9C44-9296-25B711568893}" dt="2020-02-20T17:59:25.704" v="3592" actId="207"/>
          <ac:spMkLst>
            <pc:docMk/>
            <pc:sldMk cId="4135836968" sldId="280"/>
            <ac:spMk id="3" creationId="{3D91A8FE-B135-0F45-A970-0DBC1C578A03}"/>
          </ac:spMkLst>
        </pc:spChg>
        <pc:spChg chg="del">
          <ac:chgData name="Church, Eric D" userId="7eff64a6-32ec-45eb-a952-19f64aa64360" providerId="ADAL" clId="{71F75742-FA80-9C44-9296-25B711568893}" dt="2020-02-20T18:03:18.744" v="3593"/>
          <ac:spMkLst>
            <pc:docMk/>
            <pc:sldMk cId="4135836968" sldId="280"/>
            <ac:spMk id="4" creationId="{42FB44E4-07B6-2042-8662-79A394F7F8D5}"/>
          </ac:spMkLst>
        </pc:spChg>
        <pc:picChg chg="add mod">
          <ac:chgData name="Church, Eric D" userId="7eff64a6-32ec-45eb-a952-19f64aa64360" providerId="ADAL" clId="{71F75742-FA80-9C44-9296-25B711568893}" dt="2020-02-20T18:03:18.744" v="3593"/>
          <ac:picMkLst>
            <pc:docMk/>
            <pc:sldMk cId="4135836968" sldId="280"/>
            <ac:picMk id="5" creationId="{E9D10F7F-7ECB-8641-9410-7B4101DD9072}"/>
          </ac:picMkLst>
        </pc:picChg>
      </pc:sldChg>
      <pc:sldChg chg="addSp delSp modSp add">
        <pc:chgData name="Church, Eric D" userId="7eff64a6-32ec-45eb-a952-19f64aa64360" providerId="ADAL" clId="{71F75742-FA80-9C44-9296-25B711568893}" dt="2020-02-21T16:14:04.387" v="4162" actId="20577"/>
        <pc:sldMkLst>
          <pc:docMk/>
          <pc:sldMk cId="1022768997" sldId="281"/>
        </pc:sldMkLst>
        <pc:spChg chg="mod">
          <ac:chgData name="Church, Eric D" userId="7eff64a6-32ec-45eb-a952-19f64aa64360" providerId="ADAL" clId="{71F75742-FA80-9C44-9296-25B711568893}" dt="2020-02-21T15:43:34.312" v="3968" actId="20577"/>
          <ac:spMkLst>
            <pc:docMk/>
            <pc:sldMk cId="1022768997" sldId="281"/>
            <ac:spMk id="3" creationId="{B4C2D3B8-008E-E34B-BCD0-730C637DB4AA}"/>
          </ac:spMkLst>
        </pc:spChg>
        <pc:spChg chg="del">
          <ac:chgData name="Church, Eric D" userId="7eff64a6-32ec-45eb-a952-19f64aa64360" providerId="ADAL" clId="{71F75742-FA80-9C44-9296-25B711568893}" dt="2020-02-21T15:36:32.869" v="3663" actId="931"/>
          <ac:spMkLst>
            <pc:docMk/>
            <pc:sldMk cId="1022768997" sldId="281"/>
            <ac:spMk id="4" creationId="{B076C7FF-F77E-C141-90FE-160359927547}"/>
          </ac:spMkLst>
        </pc:spChg>
        <pc:spChg chg="add mod">
          <ac:chgData name="Church, Eric D" userId="7eff64a6-32ec-45eb-a952-19f64aa64360" providerId="ADAL" clId="{71F75742-FA80-9C44-9296-25B711568893}" dt="2020-02-21T16:14:04.387" v="4162" actId="20577"/>
          <ac:spMkLst>
            <pc:docMk/>
            <pc:sldMk cId="1022768997" sldId="281"/>
            <ac:spMk id="7" creationId="{1D4976AE-A407-DE4D-9749-1B88BF27AE48}"/>
          </ac:spMkLst>
        </pc:spChg>
        <pc:picChg chg="add mod">
          <ac:chgData name="Church, Eric D" userId="7eff64a6-32ec-45eb-a952-19f64aa64360" providerId="ADAL" clId="{71F75742-FA80-9C44-9296-25B711568893}" dt="2020-02-21T15:36:32.869" v="3663" actId="931"/>
          <ac:picMkLst>
            <pc:docMk/>
            <pc:sldMk cId="1022768997" sldId="281"/>
            <ac:picMk id="6" creationId="{5883F630-45FE-4245-BFA8-49BC8E335C5A}"/>
          </ac:picMkLst>
        </pc:picChg>
      </pc:sldChg>
      <pc:sldChg chg="addSp delSp modSp add">
        <pc:chgData name="Church, Eric D" userId="7eff64a6-32ec-45eb-a952-19f64aa64360" providerId="ADAL" clId="{71F75742-FA80-9C44-9296-25B711568893}" dt="2020-02-21T16:01:35.861" v="4150" actId="20577"/>
        <pc:sldMkLst>
          <pc:docMk/>
          <pc:sldMk cId="1432257764" sldId="282"/>
        </pc:sldMkLst>
        <pc:spChg chg="mod">
          <ac:chgData name="Church, Eric D" userId="7eff64a6-32ec-45eb-a952-19f64aa64360" providerId="ADAL" clId="{71F75742-FA80-9C44-9296-25B711568893}" dt="2020-02-21T16:01:35.861" v="4150" actId="20577"/>
          <ac:spMkLst>
            <pc:docMk/>
            <pc:sldMk cId="1432257764" sldId="282"/>
            <ac:spMk id="3" creationId="{1FD883BC-D209-3B49-B3C4-DFAABB169B17}"/>
          </ac:spMkLst>
        </pc:spChg>
        <pc:spChg chg="del">
          <ac:chgData name="Church, Eric D" userId="7eff64a6-32ec-45eb-a952-19f64aa64360" providerId="ADAL" clId="{71F75742-FA80-9C44-9296-25B711568893}" dt="2020-02-21T15:55:28.640" v="3971" actId="931"/>
          <ac:spMkLst>
            <pc:docMk/>
            <pc:sldMk cId="1432257764" sldId="282"/>
            <ac:spMk id="4" creationId="{967E8125-3590-7647-940C-8E1484898749}"/>
          </ac:spMkLst>
        </pc:spChg>
        <pc:spChg chg="add del mod">
          <ac:chgData name="Church, Eric D" userId="7eff64a6-32ec-45eb-a952-19f64aa64360" providerId="ADAL" clId="{71F75742-FA80-9C44-9296-25B711568893}" dt="2020-02-21T15:57:27.848" v="3991" actId="478"/>
          <ac:spMkLst>
            <pc:docMk/>
            <pc:sldMk cId="1432257764" sldId="282"/>
            <ac:spMk id="18" creationId="{6CF7F8EF-8104-1042-9FE1-CB87976D4937}"/>
          </ac:spMkLst>
        </pc:spChg>
        <pc:spChg chg="add mod">
          <ac:chgData name="Church, Eric D" userId="7eff64a6-32ec-45eb-a952-19f64aa64360" providerId="ADAL" clId="{71F75742-FA80-9C44-9296-25B711568893}" dt="2020-02-21T15:58:05.089" v="3999" actId="20577"/>
          <ac:spMkLst>
            <pc:docMk/>
            <pc:sldMk cId="1432257764" sldId="282"/>
            <ac:spMk id="19" creationId="{C1BADAC4-2735-6F4E-8C63-2F8FB51D04C9}"/>
          </ac:spMkLst>
        </pc:spChg>
        <pc:spChg chg="add mod">
          <ac:chgData name="Church, Eric D" userId="7eff64a6-32ec-45eb-a952-19f64aa64360" providerId="ADAL" clId="{71F75742-FA80-9C44-9296-25B711568893}" dt="2020-02-21T15:59:26.689" v="4014" actId="1076"/>
          <ac:spMkLst>
            <pc:docMk/>
            <pc:sldMk cId="1432257764" sldId="282"/>
            <ac:spMk id="20" creationId="{883847FB-9B28-7346-A924-23682C131BD3}"/>
          </ac:spMkLst>
        </pc:spChg>
        <pc:spChg chg="add mod">
          <ac:chgData name="Church, Eric D" userId="7eff64a6-32ec-45eb-a952-19f64aa64360" providerId="ADAL" clId="{71F75742-FA80-9C44-9296-25B711568893}" dt="2020-02-21T15:59:16.928" v="4013" actId="20577"/>
          <ac:spMkLst>
            <pc:docMk/>
            <pc:sldMk cId="1432257764" sldId="282"/>
            <ac:spMk id="23" creationId="{79563EA5-3912-E84C-B443-A0BEEFBBC747}"/>
          </ac:spMkLst>
        </pc:spChg>
        <pc:picChg chg="add del mod">
          <ac:chgData name="Church, Eric D" userId="7eff64a6-32ec-45eb-a952-19f64aa64360" providerId="ADAL" clId="{71F75742-FA80-9C44-9296-25B711568893}" dt="2020-02-21T15:57:14.449" v="3990" actId="478"/>
          <ac:picMkLst>
            <pc:docMk/>
            <pc:sldMk cId="1432257764" sldId="282"/>
            <ac:picMk id="6" creationId="{53C7E796-7E9E-CA44-B72D-14D4D5BC0C89}"/>
          </ac:picMkLst>
        </pc:picChg>
        <pc:picChg chg="add del mod">
          <ac:chgData name="Church, Eric D" userId="7eff64a6-32ec-45eb-a952-19f64aa64360" providerId="ADAL" clId="{71F75742-FA80-9C44-9296-25B711568893}" dt="2020-02-21T15:58:46.437" v="4005" actId="478"/>
          <ac:picMkLst>
            <pc:docMk/>
            <pc:sldMk cId="1432257764" sldId="282"/>
            <ac:picMk id="8" creationId="{FAFD2F3F-087D-3F4D-B90A-1F3E2188292D}"/>
          </ac:picMkLst>
        </pc:picChg>
        <pc:picChg chg="add del mod">
          <ac:chgData name="Church, Eric D" userId="7eff64a6-32ec-45eb-a952-19f64aa64360" providerId="ADAL" clId="{71F75742-FA80-9C44-9296-25B711568893}" dt="2020-02-21T15:56:52.716" v="3985" actId="478"/>
          <ac:picMkLst>
            <pc:docMk/>
            <pc:sldMk cId="1432257764" sldId="282"/>
            <ac:picMk id="10" creationId="{456A2EA9-C7EC-3F4B-AAD5-5B82A24F2419}"/>
          </ac:picMkLst>
        </pc:picChg>
        <pc:picChg chg="add del mod">
          <ac:chgData name="Church, Eric D" userId="7eff64a6-32ec-45eb-a952-19f64aa64360" providerId="ADAL" clId="{71F75742-FA80-9C44-9296-25B711568893}" dt="2020-02-21T15:56:50.831" v="3984" actId="478"/>
          <ac:picMkLst>
            <pc:docMk/>
            <pc:sldMk cId="1432257764" sldId="282"/>
            <ac:picMk id="11" creationId="{908FD68C-AE01-8D4C-896D-EEC75E494255}"/>
          </ac:picMkLst>
        </pc:picChg>
        <pc:picChg chg="add del mod">
          <ac:chgData name="Church, Eric D" userId="7eff64a6-32ec-45eb-a952-19f64aa64360" providerId="ADAL" clId="{71F75742-FA80-9C44-9296-25B711568893}" dt="2020-02-21T15:56:48.972" v="3983" actId="478"/>
          <ac:picMkLst>
            <pc:docMk/>
            <pc:sldMk cId="1432257764" sldId="282"/>
            <ac:picMk id="12" creationId="{31A20FE0-C49C-6143-9275-229AE6B359E4}"/>
          </ac:picMkLst>
        </pc:picChg>
        <pc:picChg chg="add del mod">
          <ac:chgData name="Church, Eric D" userId="7eff64a6-32ec-45eb-a952-19f64aa64360" providerId="ADAL" clId="{71F75742-FA80-9C44-9296-25B711568893}" dt="2020-02-21T15:56:46.280" v="3982" actId="478"/>
          <ac:picMkLst>
            <pc:docMk/>
            <pc:sldMk cId="1432257764" sldId="282"/>
            <ac:picMk id="13" creationId="{C2424118-D2B6-3F47-BE27-78DD6DD1E673}"/>
          </ac:picMkLst>
        </pc:picChg>
        <pc:picChg chg="add del mod">
          <ac:chgData name="Church, Eric D" userId="7eff64a6-32ec-45eb-a952-19f64aa64360" providerId="ADAL" clId="{71F75742-FA80-9C44-9296-25B711568893}" dt="2020-02-21T15:57:09.394" v="3988" actId="478"/>
          <ac:picMkLst>
            <pc:docMk/>
            <pc:sldMk cId="1432257764" sldId="282"/>
            <ac:picMk id="14" creationId="{8BAE4CCC-38F6-2B41-8D88-7D062B865A79}"/>
          </ac:picMkLst>
        </pc:picChg>
        <pc:picChg chg="add mod">
          <ac:chgData name="Church, Eric D" userId="7eff64a6-32ec-45eb-a952-19f64aa64360" providerId="ADAL" clId="{71F75742-FA80-9C44-9296-25B711568893}" dt="2020-02-21T15:57:36.288" v="3994" actId="14100"/>
          <ac:picMkLst>
            <pc:docMk/>
            <pc:sldMk cId="1432257764" sldId="282"/>
            <ac:picMk id="15" creationId="{C585462F-59C8-2447-867F-F7F19AF19A09}"/>
          </ac:picMkLst>
        </pc:picChg>
        <pc:picChg chg="add mod">
          <ac:chgData name="Church, Eric D" userId="7eff64a6-32ec-45eb-a952-19f64aa64360" providerId="ADAL" clId="{71F75742-FA80-9C44-9296-25B711568893}" dt="2020-02-21T15:57:40.290" v="3995" actId="14100"/>
          <ac:picMkLst>
            <pc:docMk/>
            <pc:sldMk cId="1432257764" sldId="282"/>
            <ac:picMk id="16" creationId="{25672071-A535-8143-A309-D96F920B1F3A}"/>
          </ac:picMkLst>
        </pc:picChg>
        <pc:picChg chg="add mod">
          <ac:chgData name="Church, Eric D" userId="7eff64a6-32ec-45eb-a952-19f64aa64360" providerId="ADAL" clId="{71F75742-FA80-9C44-9296-25B711568893}" dt="2020-02-21T16:00:41.278" v="4074" actId="14100"/>
          <ac:picMkLst>
            <pc:docMk/>
            <pc:sldMk cId="1432257764" sldId="282"/>
            <ac:picMk id="22" creationId="{4B32CB92-0A07-214F-8EA1-954F6C61AB1F}"/>
          </ac:picMkLst>
        </pc:picChg>
      </pc:sldChg>
    </pc:docChg>
  </pc:docChgLst>
  <pc:docChgLst>
    <pc:chgData name="Church, Eric D" userId="7eff64a6-32ec-45eb-a952-19f64aa64360" providerId="ADAL" clId="{7A9BA3D7-30B8-AF4C-8554-8E7EFF97058B}"/>
    <pc:docChg chg="custSel addSld modSld">
      <pc:chgData name="Church, Eric D" userId="7eff64a6-32ec-45eb-a952-19f64aa64360" providerId="ADAL" clId="{7A9BA3D7-30B8-AF4C-8554-8E7EFF97058B}" dt="2020-03-13T23:21:52.273" v="1542" actId="20577"/>
      <pc:docMkLst>
        <pc:docMk/>
      </pc:docMkLst>
      <pc:sldChg chg="modSp">
        <pc:chgData name="Church, Eric D" userId="7eff64a6-32ec-45eb-a952-19f64aa64360" providerId="ADAL" clId="{7A9BA3D7-30B8-AF4C-8554-8E7EFF97058B}" dt="2020-03-13T23:13:04.397" v="1258" actId="20577"/>
        <pc:sldMkLst>
          <pc:docMk/>
          <pc:sldMk cId="1152154647" sldId="260"/>
        </pc:sldMkLst>
        <pc:spChg chg="mod">
          <ac:chgData name="Church, Eric D" userId="7eff64a6-32ec-45eb-a952-19f64aa64360" providerId="ADAL" clId="{7A9BA3D7-30B8-AF4C-8554-8E7EFF97058B}" dt="2020-03-13T23:13:04.397" v="1258" actId="20577"/>
          <ac:spMkLst>
            <pc:docMk/>
            <pc:sldMk cId="1152154647" sldId="260"/>
            <ac:spMk id="10" creationId="{B3C12910-3A9C-4FFC-A950-52D0A31734CF}"/>
          </ac:spMkLst>
        </pc:spChg>
      </pc:sldChg>
      <pc:sldChg chg="modSp add">
        <pc:chgData name="Church, Eric D" userId="7eff64a6-32ec-45eb-a952-19f64aa64360" providerId="ADAL" clId="{7A9BA3D7-30B8-AF4C-8554-8E7EFF97058B}" dt="2020-03-13T23:13:49.823" v="1304" actId="20577"/>
        <pc:sldMkLst>
          <pc:docMk/>
          <pc:sldMk cId="3696182767" sldId="283"/>
        </pc:sldMkLst>
        <pc:spChg chg="mod">
          <ac:chgData name="Church, Eric D" userId="7eff64a6-32ec-45eb-a952-19f64aa64360" providerId="ADAL" clId="{7A9BA3D7-30B8-AF4C-8554-8E7EFF97058B}" dt="2020-03-03T22:12:11.955" v="20" actId="20577"/>
          <ac:spMkLst>
            <pc:docMk/>
            <pc:sldMk cId="3696182767" sldId="283"/>
            <ac:spMk id="3" creationId="{5537D455-31DC-0240-BC16-2C339BE72B9D}"/>
          </ac:spMkLst>
        </pc:spChg>
        <pc:spChg chg="mod">
          <ac:chgData name="Church, Eric D" userId="7eff64a6-32ec-45eb-a952-19f64aa64360" providerId="ADAL" clId="{7A9BA3D7-30B8-AF4C-8554-8E7EFF97058B}" dt="2020-03-13T23:13:49.823" v="1304" actId="20577"/>
          <ac:spMkLst>
            <pc:docMk/>
            <pc:sldMk cId="3696182767" sldId="283"/>
            <ac:spMk id="4" creationId="{5F1F2381-D08A-C743-B053-6E1619104587}"/>
          </ac:spMkLst>
        </pc:spChg>
      </pc:sldChg>
      <pc:sldChg chg="modSp add">
        <pc:chgData name="Church, Eric D" userId="7eff64a6-32ec-45eb-a952-19f64aa64360" providerId="ADAL" clId="{7A9BA3D7-30B8-AF4C-8554-8E7EFF97058B}" dt="2020-03-13T23:21:52.273" v="1542" actId="20577"/>
        <pc:sldMkLst>
          <pc:docMk/>
          <pc:sldMk cId="1416206028" sldId="284"/>
        </pc:sldMkLst>
        <pc:spChg chg="mod">
          <ac:chgData name="Church, Eric D" userId="7eff64a6-32ec-45eb-a952-19f64aa64360" providerId="ADAL" clId="{7A9BA3D7-30B8-AF4C-8554-8E7EFF97058B}" dt="2020-03-13T23:15:46.242" v="1349" actId="313"/>
          <ac:spMkLst>
            <pc:docMk/>
            <pc:sldMk cId="1416206028" sldId="284"/>
            <ac:spMk id="3" creationId="{39A479FA-27AB-634B-9EDA-7057C6C7AA17}"/>
          </ac:spMkLst>
        </pc:spChg>
        <pc:spChg chg="mod">
          <ac:chgData name="Church, Eric D" userId="7eff64a6-32ec-45eb-a952-19f64aa64360" providerId="ADAL" clId="{7A9BA3D7-30B8-AF4C-8554-8E7EFF97058B}" dt="2020-03-13T23:21:52.273" v="1542" actId="20577"/>
          <ac:spMkLst>
            <pc:docMk/>
            <pc:sldMk cId="1416206028" sldId="284"/>
            <ac:spMk id="4" creationId="{C84124BB-7B33-1245-8386-C4BE4FD7A7C4}"/>
          </ac:spMkLst>
        </pc:spChg>
      </pc:sldChg>
      <pc:sldChg chg="addSp delSp modSp add">
        <pc:chgData name="Church, Eric D" userId="7eff64a6-32ec-45eb-a952-19f64aa64360" providerId="ADAL" clId="{7A9BA3D7-30B8-AF4C-8554-8E7EFF97058B}" dt="2020-03-13T22:28:49.861" v="994" actId="14100"/>
        <pc:sldMkLst>
          <pc:docMk/>
          <pc:sldMk cId="4045941864" sldId="285"/>
        </pc:sldMkLst>
        <pc:spChg chg="del">
          <ac:chgData name="Church, Eric D" userId="7eff64a6-32ec-45eb-a952-19f64aa64360" providerId="ADAL" clId="{7A9BA3D7-30B8-AF4C-8554-8E7EFF97058B}" dt="2020-03-13T22:28:46.794" v="993"/>
          <ac:spMkLst>
            <pc:docMk/>
            <pc:sldMk cId="4045941864" sldId="285"/>
            <ac:spMk id="4" creationId="{7AB87CF5-A366-514E-8D99-71F29AB06BB6}"/>
          </ac:spMkLst>
        </pc:spChg>
        <pc:picChg chg="add mod">
          <ac:chgData name="Church, Eric D" userId="7eff64a6-32ec-45eb-a952-19f64aa64360" providerId="ADAL" clId="{7A9BA3D7-30B8-AF4C-8554-8E7EFF97058B}" dt="2020-03-13T22:28:49.861" v="994" actId="14100"/>
          <ac:picMkLst>
            <pc:docMk/>
            <pc:sldMk cId="4045941864" sldId="285"/>
            <ac:picMk id="5" creationId="{AB01BCDC-80D0-D047-B9A2-A35469B13093}"/>
          </ac:picMkLst>
        </pc:picChg>
      </pc:sldChg>
      <pc:sldChg chg="addSp delSp modSp add">
        <pc:chgData name="Church, Eric D" userId="7eff64a6-32ec-45eb-a952-19f64aa64360" providerId="ADAL" clId="{7A9BA3D7-30B8-AF4C-8554-8E7EFF97058B}" dt="2020-03-13T22:31:02.597" v="1001" actId="14100"/>
        <pc:sldMkLst>
          <pc:docMk/>
          <pc:sldMk cId="474466501" sldId="286"/>
        </pc:sldMkLst>
        <pc:spChg chg="del">
          <ac:chgData name="Church, Eric D" userId="7eff64a6-32ec-45eb-a952-19f64aa64360" providerId="ADAL" clId="{7A9BA3D7-30B8-AF4C-8554-8E7EFF97058B}" dt="2020-03-13T22:29:22.242" v="996"/>
          <ac:spMkLst>
            <pc:docMk/>
            <pc:sldMk cId="474466501" sldId="286"/>
            <ac:spMk id="4" creationId="{2CCD4A9C-3799-0F41-8CB3-5DC7492A9153}"/>
          </ac:spMkLst>
        </pc:spChg>
        <pc:picChg chg="add mod">
          <ac:chgData name="Church, Eric D" userId="7eff64a6-32ec-45eb-a952-19f64aa64360" providerId="ADAL" clId="{7A9BA3D7-30B8-AF4C-8554-8E7EFF97058B}" dt="2020-03-13T22:31:02.597" v="1001" actId="14100"/>
          <ac:picMkLst>
            <pc:docMk/>
            <pc:sldMk cId="474466501" sldId="286"/>
            <ac:picMk id="5" creationId="{C32FBAFE-D44E-BF46-914D-C221AA01D736}"/>
          </ac:picMkLst>
        </pc:picChg>
      </pc:sldChg>
      <pc:sldChg chg="addSp delSp modSp add">
        <pc:chgData name="Church, Eric D" userId="7eff64a6-32ec-45eb-a952-19f64aa64360" providerId="ADAL" clId="{7A9BA3D7-30B8-AF4C-8554-8E7EFF97058B}" dt="2020-03-13T22:29:38.514" v="999" actId="14100"/>
        <pc:sldMkLst>
          <pc:docMk/>
          <pc:sldMk cId="3778112307" sldId="287"/>
        </pc:sldMkLst>
        <pc:spChg chg="del">
          <ac:chgData name="Church, Eric D" userId="7eff64a6-32ec-45eb-a952-19f64aa64360" providerId="ADAL" clId="{7A9BA3D7-30B8-AF4C-8554-8E7EFF97058B}" dt="2020-03-13T22:29:35.270" v="998"/>
          <ac:spMkLst>
            <pc:docMk/>
            <pc:sldMk cId="3778112307" sldId="287"/>
            <ac:spMk id="4" creationId="{65D79C33-38CF-D846-BA95-BD20121EF740}"/>
          </ac:spMkLst>
        </pc:spChg>
        <pc:picChg chg="add mod">
          <ac:chgData name="Church, Eric D" userId="7eff64a6-32ec-45eb-a952-19f64aa64360" providerId="ADAL" clId="{7A9BA3D7-30B8-AF4C-8554-8E7EFF97058B}" dt="2020-03-13T22:29:38.514" v="999" actId="14100"/>
          <ac:picMkLst>
            <pc:docMk/>
            <pc:sldMk cId="3778112307" sldId="287"/>
            <ac:picMk id="5" creationId="{E2936284-5022-634E-8A0F-49DF7283893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6/12/20</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6/12/20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About the Image:  A Glass From the Past</a:t>
            </a:r>
          </a:p>
          <a:p>
            <a:r>
              <a:rPr lang="en-US" sz="1200" b="0" i="0" kern="1200" dirty="0">
                <a:solidFill>
                  <a:schemeClr val="tx1"/>
                </a:solidFill>
                <a:effectLst/>
                <a:latin typeface="+mn-lt"/>
                <a:ea typeface="+mn-ea"/>
                <a:cs typeface="+mn-cs"/>
              </a:rPr>
              <a:t>While taking a closer look at ancient glass to better understand how it changed over time, Pacific Northwest National Laboratory scientists made an unexpected discovery-the remains of bacteria that once lived on the surface. PNNL researchers and collaborators are delving into the past to further their knowledge about the stability of glass that will be used to safely store low-activity nuclear waste at the Hanford Site. With support from the Department of Energy's Office of Environmental Management, International Programs through the Office of River Protection, they are analyzing this glass found in Swedish hillforts that predates the Vikings because it has a chemical composition similar to what will be produced at Hanford's Waste Treatment and Vitrification Plant and has been "stored" in a known environment for more than 1,500 years.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 team: David Peeler, Bruce W. </a:t>
            </a:r>
            <a:r>
              <a:rPr lang="en-US" sz="1200" b="0" i="0" kern="1200" dirty="0" err="1">
                <a:solidFill>
                  <a:schemeClr val="tx1"/>
                </a:solidFill>
                <a:effectLst/>
                <a:latin typeface="+mn-lt"/>
                <a:ea typeface="+mn-ea"/>
                <a:cs typeface="+mn-cs"/>
              </a:rPr>
              <a:t>Arey</a:t>
            </a:r>
            <a:r>
              <a:rPr lang="en-US" sz="1200" b="0" i="0" kern="1200" dirty="0">
                <a:solidFill>
                  <a:schemeClr val="tx1"/>
                </a:solidFill>
                <a:effectLst/>
                <a:latin typeface="+mn-lt"/>
                <a:ea typeface="+mn-ea"/>
                <a:cs typeface="+mn-cs"/>
              </a:rPr>
              <a:t>, Carolyn I. Pearce, Tamas </a:t>
            </a:r>
            <a:r>
              <a:rPr lang="en-US" sz="1200" b="0" i="0" kern="1200" dirty="0" err="1">
                <a:solidFill>
                  <a:schemeClr val="tx1"/>
                </a:solidFill>
                <a:effectLst/>
                <a:latin typeface="+mn-lt"/>
                <a:ea typeface="+mn-ea"/>
                <a:cs typeface="+mn-cs"/>
              </a:rPr>
              <a:t>Varga</a:t>
            </a:r>
            <a:r>
              <a:rPr lang="en-US" sz="1200" b="0" i="0" kern="1200" dirty="0">
                <a:solidFill>
                  <a:schemeClr val="tx1"/>
                </a:solidFill>
                <a:effectLst/>
                <a:latin typeface="+mn-lt"/>
                <a:ea typeface="+mn-ea"/>
                <a:cs typeface="+mn-cs"/>
              </a:rPr>
              <a:t>, Micah D. Miller, Michele Conroy and Michael J. Schweiger (all of PNNL); John S. McCloy (Washington State University); Jamie L. Weaver (National Institute of Standards and Technology); Edward </a:t>
            </a:r>
            <a:r>
              <a:rPr lang="en-US" sz="1200" b="0" i="0" kern="1200" dirty="0" err="1">
                <a:solidFill>
                  <a:schemeClr val="tx1"/>
                </a:solidFill>
                <a:effectLst/>
                <a:latin typeface="+mn-lt"/>
                <a:ea typeface="+mn-ea"/>
                <a:cs typeface="+mn-cs"/>
              </a:rPr>
              <a:t>Vicenzi</a:t>
            </a:r>
            <a:r>
              <a:rPr lang="en-US" sz="1200" b="0" i="0" kern="1200" dirty="0">
                <a:solidFill>
                  <a:schemeClr val="tx1"/>
                </a:solidFill>
                <a:effectLst/>
                <a:latin typeface="+mn-lt"/>
                <a:ea typeface="+mn-ea"/>
                <a:cs typeface="+mn-cs"/>
              </a:rPr>
              <a:t> and Thomas Lam (Smithsonian Institution's Museum Conservation Institute); Rolf </a:t>
            </a:r>
            <a:r>
              <a:rPr lang="en-US" sz="1200" b="0" i="0" kern="1200" dirty="0" err="1">
                <a:solidFill>
                  <a:schemeClr val="tx1"/>
                </a:solidFill>
                <a:effectLst/>
                <a:latin typeface="+mn-lt"/>
                <a:ea typeface="+mn-ea"/>
                <a:cs typeface="+mn-cs"/>
              </a:rPr>
              <a:t>Sjoblom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Tekedo</a:t>
            </a:r>
            <a:r>
              <a:rPr lang="en-US" sz="1200" b="0" i="0" kern="1200" dirty="0">
                <a:solidFill>
                  <a:schemeClr val="tx1"/>
                </a:solidFill>
                <a:effectLst/>
                <a:latin typeface="+mn-lt"/>
                <a:ea typeface="+mn-ea"/>
                <a:cs typeface="+mn-cs"/>
              </a:rPr>
              <a:t> AB); Eva </a:t>
            </a:r>
            <a:r>
              <a:rPr lang="en-US" sz="1200" b="0" i="0" kern="1200" dirty="0" err="1">
                <a:solidFill>
                  <a:schemeClr val="tx1"/>
                </a:solidFill>
                <a:effectLst/>
                <a:latin typeface="+mn-lt"/>
                <a:ea typeface="+mn-ea"/>
                <a:cs typeface="+mn-cs"/>
              </a:rPr>
              <a:t>Hjarthner-Holdar</a:t>
            </a:r>
            <a:r>
              <a:rPr lang="en-US" sz="1200" b="0" i="0" kern="1200" dirty="0">
                <a:solidFill>
                  <a:schemeClr val="tx1"/>
                </a:solidFill>
                <a:effectLst/>
                <a:latin typeface="+mn-lt"/>
                <a:ea typeface="+mn-ea"/>
                <a:cs typeface="+mn-cs"/>
              </a:rPr>
              <a:t> and Erik </a:t>
            </a:r>
            <a:r>
              <a:rPr lang="en-US" sz="1200" b="0" i="0" kern="1200" dirty="0" err="1">
                <a:solidFill>
                  <a:schemeClr val="tx1"/>
                </a:solidFill>
                <a:effectLst/>
                <a:latin typeface="+mn-lt"/>
                <a:ea typeface="+mn-ea"/>
                <a:cs typeface="+mn-cs"/>
              </a:rPr>
              <a:t>Ogenhall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Arkeologerna</a:t>
            </a:r>
            <a:r>
              <a:rPr lang="en-US" sz="1200" b="0" i="0" kern="1200" dirty="0">
                <a:solidFill>
                  <a:schemeClr val="tx1"/>
                </a:solidFill>
                <a:effectLst/>
                <a:latin typeface="+mn-lt"/>
                <a:ea typeface="+mn-ea"/>
                <a:cs typeface="+mn-cs"/>
              </a:rPr>
              <a:t>); and Albert A. Kruger (Department of Energy Office of River Protection). The image was colorized by Nathan Johnson (PNNL).</a:t>
            </a:r>
          </a:p>
          <a:p>
            <a:r>
              <a:rPr lang="en-US" sz="1200" b="0" i="0" kern="1200" dirty="0">
                <a:solidFill>
                  <a:schemeClr val="tx1"/>
                </a:solidFill>
                <a:effectLst/>
                <a:latin typeface="+mn-lt"/>
                <a:ea typeface="+mn-ea"/>
                <a:cs typeface="+mn-cs"/>
              </a:rPr>
              <a:t>Instrument: Scanning electron microscope and focus ion beam hybrid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ww.flickr.com/photos/pnnl/24220123368/in/photolist-fqwiqF-aBF44N-fqwj9R-aEuQHd-CUfsRW-pZVLNL-aPjNkZ-fxBosi-aErWsK-aBCnZk-ECMqka-aEr4hT-6yL625-6xvZrp-6xh38v-6xmeiY-VNqjUa-CJUXKp-CPUyAo-25kubq5-BUPMLB-211nysv-Chikdn-Cq6fRm-BscBWe-CnhkRJ-CiHawx-CPUwEu-BUGK7J-CiHawn-BUPKMg-CGEBLY-BUGHTw-CJV1jx-CPUxnw-CSdgpF-CSdj4D-CJUWi6-CPUwFm-BXsubh-CPUxJd-CiHdVB-BUGG5b-BUGHYm-22DixCm-243ex8R-Cq6jHQ-CGEzzy-PEd3HJ-P9S5sd</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595206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June 12, 2020</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6/12/20</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pdf/1707.08145.pd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arxiv.org/abs/2005.04824"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S0168900208009984"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E0BE7-99BF-4161-B088-8724880AAC66}"/>
              </a:ext>
            </a:extLst>
          </p:cNvPr>
          <p:cNvSpPr>
            <a:spLocks noGrp="1"/>
          </p:cNvSpPr>
          <p:nvPr>
            <p:ph type="ctrTitle"/>
          </p:nvPr>
        </p:nvSpPr>
        <p:spPr/>
        <p:txBody>
          <a:bodyPr/>
          <a:lstStyle/>
          <a:p>
            <a:r>
              <a:rPr lang="en-US" dirty="0"/>
              <a:t>DUNE DM paper update</a:t>
            </a:r>
          </a:p>
        </p:txBody>
      </p:sp>
      <p:sp>
        <p:nvSpPr>
          <p:cNvPr id="6" name="Text Placeholder 5">
            <a:extLst>
              <a:ext uri="{FF2B5EF4-FFF2-40B4-BE49-F238E27FC236}">
                <a16:creationId xmlns:a16="http://schemas.microsoft.com/office/drawing/2014/main" id="{E6AF8584-F7D3-43CB-B2DB-D1799F283016}"/>
              </a:ext>
            </a:extLst>
          </p:cNvPr>
          <p:cNvSpPr>
            <a:spLocks noGrp="1"/>
          </p:cNvSpPr>
          <p:nvPr>
            <p:ph type="body" sz="quarter" idx="10"/>
          </p:nvPr>
        </p:nvSpPr>
        <p:spPr/>
        <p:txBody>
          <a:bodyPr/>
          <a:lstStyle/>
          <a:p>
            <a:r>
              <a:rPr lang="en-US" dirty="0"/>
              <a:t>Eric</a:t>
            </a:r>
          </a:p>
        </p:txBody>
      </p:sp>
      <p:sp>
        <p:nvSpPr>
          <p:cNvPr id="10" name="Text Placeholder 9">
            <a:extLst>
              <a:ext uri="{FF2B5EF4-FFF2-40B4-BE49-F238E27FC236}">
                <a16:creationId xmlns:a16="http://schemas.microsoft.com/office/drawing/2014/main" id="{B3C12910-3A9C-4FFC-A950-52D0A31734CF}"/>
              </a:ext>
            </a:extLst>
          </p:cNvPr>
          <p:cNvSpPr>
            <a:spLocks noGrp="1"/>
          </p:cNvSpPr>
          <p:nvPr>
            <p:ph type="body" sz="quarter" idx="11"/>
          </p:nvPr>
        </p:nvSpPr>
        <p:spPr>
          <a:xfrm>
            <a:off x="1371600" y="5983355"/>
            <a:ext cx="4572000" cy="1648368"/>
          </a:xfrm>
        </p:spPr>
        <p:txBody>
          <a:bodyPr/>
          <a:lstStyle/>
          <a:p>
            <a:r>
              <a:rPr lang="en-US" dirty="0"/>
              <a:t>6-Feb-2020</a:t>
            </a:r>
          </a:p>
          <a:p>
            <a:r>
              <a:rPr lang="en-US" dirty="0">
                <a:solidFill>
                  <a:srgbClr val="FF0000"/>
                </a:solidFill>
              </a:rPr>
              <a:t>13-Feb updates in red</a:t>
            </a:r>
          </a:p>
          <a:p>
            <a:r>
              <a:rPr lang="en-US" dirty="0">
                <a:solidFill>
                  <a:srgbClr val="0070C0"/>
                </a:solidFill>
              </a:rPr>
              <a:t>19-Feb updates start </a:t>
            </a:r>
            <a:r>
              <a:rPr lang="en-US" dirty="0" err="1">
                <a:solidFill>
                  <a:srgbClr val="0070C0"/>
                </a:solidFill>
              </a:rPr>
              <a:t>pg</a:t>
            </a:r>
            <a:r>
              <a:rPr lang="en-US" dirty="0">
                <a:solidFill>
                  <a:srgbClr val="0070C0"/>
                </a:solidFill>
              </a:rPr>
              <a:t> 14</a:t>
            </a:r>
          </a:p>
          <a:p>
            <a:r>
              <a:rPr lang="en-US" dirty="0">
                <a:solidFill>
                  <a:schemeClr val="tx2"/>
                </a:solidFill>
              </a:rPr>
              <a:t>3-Mar until xxx Orange</a:t>
            </a:r>
          </a:p>
          <a:p>
            <a:endParaRPr lang="en-US" dirty="0">
              <a:solidFill>
                <a:schemeClr val="tx2"/>
              </a:solidFill>
            </a:endParaRP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4145D-FB6D-6A4F-B59D-F3FF6DAEA2E7}"/>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DD82BCDF-2EA3-694A-AF7F-CC8FE076F24C}"/>
              </a:ext>
            </a:extLst>
          </p:cNvPr>
          <p:cNvSpPr>
            <a:spLocks noGrp="1"/>
          </p:cNvSpPr>
          <p:nvPr>
            <p:ph type="title"/>
          </p:nvPr>
        </p:nvSpPr>
        <p:spPr/>
        <p:txBody>
          <a:bodyPr/>
          <a:lstStyle/>
          <a:p>
            <a:r>
              <a:rPr lang="en-US" dirty="0">
                <a:solidFill>
                  <a:srgbClr val="FF0000"/>
                </a:solidFill>
              </a:rPr>
              <a:t>13-Feb 20cm thick Acrylic</a:t>
            </a:r>
          </a:p>
        </p:txBody>
      </p:sp>
      <p:pic>
        <p:nvPicPr>
          <p:cNvPr id="6" name="Content Placeholder 5">
            <a:extLst>
              <a:ext uri="{FF2B5EF4-FFF2-40B4-BE49-F238E27FC236}">
                <a16:creationId xmlns:a16="http://schemas.microsoft.com/office/drawing/2014/main" id="{0B7BD7FC-E3BD-A040-8E0A-65093CF64B88}"/>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8DDCC293-B0F1-FC4E-BB0D-196F6350FBF2}"/>
              </a:ext>
            </a:extLst>
          </p:cNvPr>
          <p:cNvSpPr txBox="1"/>
          <p:nvPr/>
        </p:nvSpPr>
        <p:spPr>
          <a:xfrm>
            <a:off x="1081667" y="2453269"/>
            <a:ext cx="3133493" cy="5743111"/>
          </a:xfrm>
          <a:prstGeom prst="rect">
            <a:avLst/>
          </a:prstGeom>
          <a:noFill/>
        </p:spPr>
        <p:txBody>
          <a:bodyPr wrap="square" rtlCol="0">
            <a:spAutoFit/>
          </a:bodyPr>
          <a:lstStyle/>
          <a:p>
            <a:r>
              <a:rPr lang="en-US" dirty="0">
                <a:solidFill>
                  <a:srgbClr val="FF0000"/>
                </a:solidFill>
              </a:rPr>
              <a:t>This 5.8 makes some sense. I used 20E-10 n/cm3/sec, and </a:t>
            </a:r>
            <a:r>
              <a:rPr lang="en-US" dirty="0" err="1">
                <a:solidFill>
                  <a:srgbClr val="FF0000"/>
                </a:solidFill>
              </a:rPr>
              <a:t>cryoskin</a:t>
            </a:r>
            <a:r>
              <a:rPr lang="en-US" dirty="0">
                <a:solidFill>
                  <a:srgbClr val="FF0000"/>
                </a:solidFill>
              </a:rPr>
              <a:t> is 1cm thick. So This is 2E-9 /cm2/sec, very comparable to the neutron flux coming from walls, but here we don’t have benefit of 20cm water. Which would give a x100 reduction, ~0.05 which is quite close to what I got for neutrons from rock. (Presuming our acrylic is not helping much.)</a:t>
            </a:r>
          </a:p>
        </p:txBody>
      </p:sp>
      <p:sp>
        <p:nvSpPr>
          <p:cNvPr id="8" name="Donut 7">
            <a:extLst>
              <a:ext uri="{FF2B5EF4-FFF2-40B4-BE49-F238E27FC236}">
                <a16:creationId xmlns:a16="http://schemas.microsoft.com/office/drawing/2014/main" id="{585B1BE9-3CDA-F441-85D8-CCE8E86B80EC}"/>
              </a:ext>
            </a:extLst>
          </p:cNvPr>
          <p:cNvSpPr/>
          <p:nvPr/>
        </p:nvSpPr>
        <p:spPr>
          <a:xfrm>
            <a:off x="7315200" y="5916419"/>
            <a:ext cx="1975653" cy="775525"/>
          </a:xfrm>
          <a:prstGeom prst="donut">
            <a:avLst>
              <a:gd name="adj" fmla="val 17937"/>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64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86564-1CC6-584A-98B5-AECCAD2E0DC3}"/>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5F7DB6AD-12C7-C445-B1A0-EB8ADC330D87}"/>
              </a:ext>
            </a:extLst>
          </p:cNvPr>
          <p:cNvSpPr>
            <a:spLocks noGrp="1"/>
          </p:cNvSpPr>
          <p:nvPr>
            <p:ph type="title"/>
          </p:nvPr>
        </p:nvSpPr>
        <p:spPr/>
        <p:txBody>
          <a:bodyPr/>
          <a:lstStyle/>
          <a:p>
            <a:r>
              <a:rPr lang="en-US" dirty="0"/>
              <a:t>Darkside 20k paper</a:t>
            </a:r>
          </a:p>
        </p:txBody>
      </p:sp>
      <p:sp>
        <p:nvSpPr>
          <p:cNvPr id="4" name="Content Placeholder 3">
            <a:extLst>
              <a:ext uri="{FF2B5EF4-FFF2-40B4-BE49-F238E27FC236}">
                <a16:creationId xmlns:a16="http://schemas.microsoft.com/office/drawing/2014/main" id="{3568C865-E400-714C-B86E-12117EB2BF0C}"/>
              </a:ext>
            </a:extLst>
          </p:cNvPr>
          <p:cNvSpPr>
            <a:spLocks noGrp="1"/>
          </p:cNvSpPr>
          <p:nvPr>
            <p:ph sz="quarter" idx="20"/>
          </p:nvPr>
        </p:nvSpPr>
        <p:spPr/>
        <p:txBody>
          <a:bodyPr/>
          <a:lstStyle/>
          <a:p>
            <a:r>
              <a:rPr lang="en-US" u="sng" dirty="0">
                <a:hlinkClick r:id="rId2"/>
              </a:rPr>
              <a:t>https://arxiv.org/pdf/1707.08145.pdf</a:t>
            </a:r>
            <a:endParaRPr lang="en-US" u="sng" dirty="0"/>
          </a:p>
          <a:p>
            <a:endParaRPr lang="en-US" u="sng" dirty="0"/>
          </a:p>
          <a:p>
            <a:r>
              <a:rPr lang="en-US" dirty="0"/>
              <a:t>Lots of Rn scenarios carefully considered</a:t>
            </a:r>
          </a:p>
          <a:p>
            <a:endParaRPr lang="en-US" dirty="0"/>
          </a:p>
          <a:p>
            <a:r>
              <a:rPr lang="en-US" dirty="0"/>
              <a:t>Clearly we must say something about this, even if we don’t simulate anything</a:t>
            </a:r>
          </a:p>
        </p:txBody>
      </p:sp>
    </p:spTree>
    <p:extLst>
      <p:ext uri="{BB962C8B-B14F-4D97-AF65-F5344CB8AC3E}">
        <p14:creationId xmlns:p14="http://schemas.microsoft.com/office/powerpoint/2010/main" val="155140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D6B324-C0CB-AE41-BE4A-C42CA8A3EA46}"/>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6B804ECF-E570-314F-938B-EE28877A55F9}"/>
              </a:ext>
            </a:extLst>
          </p:cNvPr>
          <p:cNvSpPr>
            <a:spLocks noGrp="1"/>
          </p:cNvSpPr>
          <p:nvPr>
            <p:ph type="title"/>
          </p:nvPr>
        </p:nvSpPr>
        <p:spPr/>
        <p:txBody>
          <a:bodyPr/>
          <a:lstStyle/>
          <a:p>
            <a:r>
              <a:rPr lang="en-US" dirty="0"/>
              <a:t>Notes from 6-Feb meeting itself</a:t>
            </a:r>
          </a:p>
        </p:txBody>
      </p:sp>
      <p:sp>
        <p:nvSpPr>
          <p:cNvPr id="4" name="Content Placeholder 3">
            <a:extLst>
              <a:ext uri="{FF2B5EF4-FFF2-40B4-BE49-F238E27FC236}">
                <a16:creationId xmlns:a16="http://schemas.microsoft.com/office/drawing/2014/main" id="{48285CEC-6B7E-EC4D-8723-061007122D27}"/>
              </a:ext>
            </a:extLst>
          </p:cNvPr>
          <p:cNvSpPr>
            <a:spLocks noGrp="1"/>
          </p:cNvSpPr>
          <p:nvPr>
            <p:ph sz="quarter" idx="20"/>
          </p:nvPr>
        </p:nvSpPr>
        <p:spPr>
          <a:xfrm>
            <a:off x="1389529" y="1752599"/>
            <a:ext cx="12801600" cy="6019801"/>
          </a:xfrm>
        </p:spPr>
        <p:txBody>
          <a:bodyPr/>
          <a:lstStyle/>
          <a:p>
            <a:r>
              <a:rPr lang="en-US" dirty="0"/>
              <a:t>Acrylic box must be a tall box with top/bottom inside ss </a:t>
            </a:r>
            <a:r>
              <a:rPr lang="en-US" dirty="0" err="1"/>
              <a:t>cryoskin</a:t>
            </a:r>
            <a:r>
              <a:rPr lang="en-US" dirty="0"/>
              <a:t> but outside light detection.</a:t>
            </a:r>
          </a:p>
          <a:p>
            <a:pPr lvl="1"/>
            <a:r>
              <a:rPr lang="en-US" dirty="0"/>
              <a:t>So as not to interfere with E field and charge drift</a:t>
            </a:r>
          </a:p>
          <a:p>
            <a:pPr lvl="1"/>
            <a:r>
              <a:rPr lang="en-US" dirty="0"/>
              <a:t>This means in G4 my symmetry is lost that has allowed for launching ns just from ceiling.</a:t>
            </a:r>
          </a:p>
          <a:p>
            <a:pPr lvl="1"/>
            <a:r>
              <a:rPr lang="en-US" dirty="0"/>
              <a:t>I need to try to put in this acrylic box and launch n’s from the </a:t>
            </a:r>
            <a:r>
              <a:rPr lang="en-US" dirty="0" err="1"/>
              <a:t>coldcryoskin</a:t>
            </a:r>
            <a:r>
              <a:rPr lang="en-US" dirty="0"/>
              <a:t> Volume. This can be a G4 nightmare … I will give it half a day and try. </a:t>
            </a:r>
            <a:r>
              <a:rPr lang="en-US" dirty="0">
                <a:solidFill>
                  <a:srgbClr val="FF0000"/>
                </a:solidFill>
              </a:rPr>
              <a:t>This is now done.</a:t>
            </a:r>
          </a:p>
          <a:p>
            <a:r>
              <a:rPr lang="en-US" dirty="0"/>
              <a:t>Also it is thought DEAP’s acrylic is 5cm, so already hard to argue we should go thicker, though</a:t>
            </a:r>
          </a:p>
          <a:p>
            <a:pPr lvl="1"/>
            <a:r>
              <a:rPr lang="en-US" dirty="0"/>
              <a:t>I should launch n’s from some </a:t>
            </a:r>
            <a:r>
              <a:rPr lang="en-US" dirty="0" err="1"/>
              <a:t>cryoskin</a:t>
            </a:r>
            <a:r>
              <a:rPr lang="en-US" dirty="0"/>
              <a:t> as I have it for a thinner and a thicker acrylic, just to see the effect: 5cm, 15cm, 20 cm. </a:t>
            </a:r>
            <a:r>
              <a:rPr lang="en-US" dirty="0">
                <a:solidFill>
                  <a:srgbClr val="FF0000"/>
                </a:solidFill>
              </a:rPr>
              <a:t>Done for low, hi, hi stats, resp</a:t>
            </a:r>
          </a:p>
          <a:p>
            <a:r>
              <a:rPr lang="en-US" dirty="0"/>
              <a:t>We will declare we need 3-10x cleaner ss and this 10cm of acrylic, most likely</a:t>
            </a:r>
          </a:p>
          <a:p>
            <a:r>
              <a:rPr lang="en-US" dirty="0"/>
              <a:t>And, from </a:t>
            </a:r>
            <a:r>
              <a:rPr lang="en-US" dirty="0" err="1"/>
              <a:t>Beacom</a:t>
            </a:r>
            <a:r>
              <a:rPr lang="en-US" dirty="0"/>
              <a:t>, we need </a:t>
            </a:r>
            <a:r>
              <a:rPr lang="en-US" strike="sngStrike" dirty="0"/>
              <a:t>60</a:t>
            </a:r>
            <a:r>
              <a:rPr lang="en-US" dirty="0"/>
              <a:t> </a:t>
            </a:r>
            <a:r>
              <a:rPr lang="en-US" dirty="0">
                <a:solidFill>
                  <a:srgbClr val="FF0000"/>
                </a:solidFill>
              </a:rPr>
              <a:t>20</a:t>
            </a:r>
            <a:r>
              <a:rPr lang="en-US" dirty="0"/>
              <a:t> cm of Water to get the outside n’s reduced another 2 orders of mag</a:t>
            </a:r>
          </a:p>
          <a:p>
            <a:pPr lvl="1"/>
            <a:endParaRPr lang="en-US" dirty="0"/>
          </a:p>
        </p:txBody>
      </p:sp>
    </p:spTree>
    <p:extLst>
      <p:ext uri="{BB962C8B-B14F-4D97-AF65-F5344CB8AC3E}">
        <p14:creationId xmlns:p14="http://schemas.microsoft.com/office/powerpoint/2010/main" val="17641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A523F7-BBBB-D447-BE92-47E0AF39EDD0}"/>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B4000381-7F42-B848-B9D7-2738782ED1E3}"/>
              </a:ext>
            </a:extLst>
          </p:cNvPr>
          <p:cNvSpPr>
            <a:spLocks noGrp="1"/>
          </p:cNvSpPr>
          <p:nvPr>
            <p:ph type="title"/>
          </p:nvPr>
        </p:nvSpPr>
        <p:spPr/>
        <p:txBody>
          <a:bodyPr/>
          <a:lstStyle/>
          <a:p>
            <a:r>
              <a:rPr lang="en-US" dirty="0"/>
              <a:t>13-Feb mtg notes</a:t>
            </a:r>
          </a:p>
        </p:txBody>
      </p:sp>
      <p:sp>
        <p:nvSpPr>
          <p:cNvPr id="4" name="Content Placeholder 3">
            <a:extLst>
              <a:ext uri="{FF2B5EF4-FFF2-40B4-BE49-F238E27FC236}">
                <a16:creationId xmlns:a16="http://schemas.microsoft.com/office/drawing/2014/main" id="{9338AD4A-20AA-0045-ACF6-99555F655B62}"/>
              </a:ext>
            </a:extLst>
          </p:cNvPr>
          <p:cNvSpPr>
            <a:spLocks noGrp="1"/>
          </p:cNvSpPr>
          <p:nvPr>
            <p:ph sz="quarter" idx="20"/>
          </p:nvPr>
        </p:nvSpPr>
        <p:spPr/>
        <p:txBody>
          <a:bodyPr/>
          <a:lstStyle/>
          <a:p>
            <a:r>
              <a:rPr lang="en-US" dirty="0"/>
              <a:t>Chris shows needed </a:t>
            </a:r>
            <a:r>
              <a:rPr lang="en-US" dirty="0" err="1"/>
              <a:t>SiPM</a:t>
            </a:r>
            <a:r>
              <a:rPr lang="en-US" dirty="0"/>
              <a:t> packing floor and/or ceiling to get </a:t>
            </a:r>
            <a:r>
              <a:rPr lang="en-US" dirty="0" err="1"/>
              <a:t>nph</a:t>
            </a:r>
            <a:r>
              <a:rPr lang="en-US" dirty="0"/>
              <a:t>/100keV threshold. Presuming </a:t>
            </a:r>
            <a:r>
              <a:rPr lang="en-US" dirty="0" err="1"/>
              <a:t>wls</a:t>
            </a:r>
            <a:r>
              <a:rPr lang="en-US" dirty="0"/>
              <a:t> foils on acrylic walls, ….</a:t>
            </a:r>
          </a:p>
          <a:p>
            <a:pPr lvl="1"/>
            <a:r>
              <a:rPr lang="en-US" dirty="0"/>
              <a:t>Will perhaps add some PMT lines to this plot</a:t>
            </a:r>
          </a:p>
          <a:p>
            <a:pPr lvl="1"/>
            <a:r>
              <a:rPr lang="en-US" dirty="0"/>
              <a:t>Will explain his toy MC in text,</a:t>
            </a:r>
          </a:p>
          <a:p>
            <a:pPr lvl="1"/>
            <a:r>
              <a:rPr lang="en-US" dirty="0"/>
              <a:t>Will have a stab at a better n/gamma </a:t>
            </a:r>
            <a:r>
              <a:rPr lang="en-US" dirty="0" err="1"/>
              <a:t>bkgd</a:t>
            </a:r>
            <a:r>
              <a:rPr lang="en-US" dirty="0"/>
              <a:t> table than is currently in</a:t>
            </a:r>
          </a:p>
          <a:p>
            <a:r>
              <a:rPr lang="en-US" dirty="0"/>
              <a:t>Eric: Acrylic should lose the roof and floor. Should also be bumped out a meter in all directions.</a:t>
            </a:r>
          </a:p>
          <a:p>
            <a:pPr lvl="1"/>
            <a:r>
              <a:rPr lang="en-US" dirty="0"/>
              <a:t>Also, try to go back to DEEP’s 5cm thick Acrylic, since it is not buying us too much.</a:t>
            </a:r>
          </a:p>
          <a:p>
            <a:pPr lvl="1"/>
            <a:r>
              <a:rPr lang="en-US" dirty="0"/>
              <a:t>Do </a:t>
            </a:r>
            <a:r>
              <a:rPr lang="en-US" dirty="0" err="1"/>
              <a:t>boe</a:t>
            </a:r>
            <a:r>
              <a:rPr lang="en-US" dirty="0"/>
              <a:t> calc for n’s arriving inside </a:t>
            </a:r>
            <a:r>
              <a:rPr lang="en-US" dirty="0" err="1"/>
              <a:t>fv</a:t>
            </a:r>
            <a:r>
              <a:rPr lang="en-US" dirty="0"/>
              <a:t>. Done, </a:t>
            </a:r>
            <a:r>
              <a:rPr lang="en-US" dirty="0" err="1"/>
              <a:t>sorta</a:t>
            </a:r>
            <a:r>
              <a:rPr lang="en-US" dirty="0"/>
              <a:t>.  </a:t>
            </a:r>
          </a:p>
          <a:p>
            <a:pPr lvl="1"/>
            <a:r>
              <a:rPr lang="en-US" dirty="0"/>
              <a:t>Will address the text, currently full of all kinds of geometry mishmash description</a:t>
            </a:r>
          </a:p>
          <a:p>
            <a:r>
              <a:rPr lang="en-US" dirty="0"/>
              <a:t>Richard will get Gabe to do a solid works design that looks something like the TDR image of DUNE DP, with tiled </a:t>
            </a:r>
            <a:r>
              <a:rPr lang="en-US" dirty="0" err="1"/>
              <a:t>SiPMs</a:t>
            </a:r>
            <a:r>
              <a:rPr lang="en-US" dirty="0"/>
              <a:t> floor and roof. Hopefully, </a:t>
            </a:r>
            <a:r>
              <a:rPr lang="en-US" dirty="0" err="1"/>
              <a:t>cryoskin</a:t>
            </a:r>
            <a:r>
              <a:rPr lang="en-US" dirty="0"/>
              <a:t> + wood + foam.</a:t>
            </a:r>
          </a:p>
          <a:p>
            <a:pPr lvl="1"/>
            <a:r>
              <a:rPr lang="en-US" dirty="0"/>
              <a:t>Will add F90 plot. Might also run a longer sim. </a:t>
            </a:r>
          </a:p>
        </p:txBody>
      </p:sp>
    </p:spTree>
    <p:extLst>
      <p:ext uri="{BB962C8B-B14F-4D97-AF65-F5344CB8AC3E}">
        <p14:creationId xmlns:p14="http://schemas.microsoft.com/office/powerpoint/2010/main" val="421586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8EBB6-1C16-4540-A71E-35359332FA19}"/>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7D0BB10E-E6CF-5045-93C4-61B97BCF3BC8}"/>
              </a:ext>
            </a:extLst>
          </p:cNvPr>
          <p:cNvSpPr>
            <a:spLocks noGrp="1"/>
          </p:cNvSpPr>
          <p:nvPr>
            <p:ph type="title"/>
          </p:nvPr>
        </p:nvSpPr>
        <p:spPr/>
        <p:txBody>
          <a:bodyPr/>
          <a:lstStyle/>
          <a:p>
            <a:r>
              <a:rPr lang="en-US" dirty="0"/>
              <a:t>13-Feb  post-mtg</a:t>
            </a:r>
          </a:p>
        </p:txBody>
      </p:sp>
      <p:pic>
        <p:nvPicPr>
          <p:cNvPr id="5" name="Content Placeholder 4">
            <a:extLst>
              <a:ext uri="{FF2B5EF4-FFF2-40B4-BE49-F238E27FC236}">
                <a16:creationId xmlns:a16="http://schemas.microsoft.com/office/drawing/2014/main" id="{FF6262B3-276C-CB4F-AB56-A0C6851E936C}"/>
              </a:ext>
            </a:extLst>
          </p:cNvPr>
          <p:cNvPicPr>
            <a:picLocks noGrp="1"/>
          </p:cNvPicPr>
          <p:nvPr>
            <p:ph sz="quarter" idx="20"/>
          </p:nvPr>
        </p:nvPicPr>
        <p:blipFill>
          <a:blip r:embed="rId2"/>
          <a:stretch>
            <a:fillRect/>
          </a:stretch>
        </p:blipFill>
        <p:spPr>
          <a:xfrm>
            <a:off x="4229100" y="2159000"/>
            <a:ext cx="7086600" cy="5283200"/>
          </a:xfrm>
          <a:prstGeom prst="rect">
            <a:avLst/>
          </a:prstGeom>
        </p:spPr>
      </p:pic>
    </p:spTree>
    <p:extLst>
      <p:ext uri="{BB962C8B-B14F-4D97-AF65-F5344CB8AC3E}">
        <p14:creationId xmlns:p14="http://schemas.microsoft.com/office/powerpoint/2010/main" val="39636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70C0"/>
                </a:solidFill>
              </a:rPr>
              <a:t>Meeting,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Acrylic is now 5cm thick, ala DEEP, not 10cm</a:t>
            </a:r>
          </a:p>
          <a:p>
            <a:r>
              <a:rPr lang="en-US" dirty="0"/>
              <a:t>Acrylic box as no ceiling/floor</a:t>
            </a:r>
          </a:p>
          <a:p>
            <a:r>
              <a:rPr lang="en-US" dirty="0"/>
              <a:t>Bumped out 1m on all sides: 8x12x22 m3 box</a:t>
            </a:r>
          </a:p>
          <a:p>
            <a:r>
              <a:rPr lang="en-US" dirty="0"/>
              <a:t>Fixed bug in over-subtracting one or two events in which a n gamma capture happened w no </a:t>
            </a:r>
            <a:r>
              <a:rPr lang="en-US" dirty="0" err="1"/>
              <a:t>n.r.</a:t>
            </a:r>
            <a:r>
              <a:rPr lang="en-US" dirty="0"/>
              <a:t> in </a:t>
            </a:r>
            <a:r>
              <a:rPr lang="en-US" dirty="0" err="1"/>
              <a:t>fidvolume</a:t>
            </a:r>
            <a:endParaRPr lang="en-US" dirty="0"/>
          </a:p>
          <a:p>
            <a:r>
              <a:rPr lang="en-US" dirty="0"/>
              <a:t>Made plots to clip off rounding error 0 entries, fix over-subtraction bug</a:t>
            </a:r>
          </a:p>
          <a:p>
            <a:pPr lvl="1"/>
            <a:r>
              <a:rPr lang="en-US" dirty="0"/>
              <a:t>cold </a:t>
            </a:r>
            <a:r>
              <a:rPr lang="en-US" dirty="0" err="1"/>
              <a:t>cryoSkin</a:t>
            </a:r>
            <a:r>
              <a:rPr lang="en-US" dirty="0"/>
              <a:t> n count went up a little in fid volume: ~ 7.8 </a:t>
            </a:r>
            <a:r>
              <a:rPr lang="en-US" dirty="0" err="1"/>
              <a:t>evts</a:t>
            </a:r>
            <a:r>
              <a:rPr lang="en-US" dirty="0"/>
              <a:t> after multisite tag</a:t>
            </a:r>
          </a:p>
          <a:p>
            <a:pPr lvl="1"/>
            <a:r>
              <a:rPr lang="en-US" dirty="0"/>
              <a:t>0.53 </a:t>
            </a:r>
            <a:r>
              <a:rPr lang="en-US" dirty="0" err="1"/>
              <a:t>evts</a:t>
            </a:r>
            <a:r>
              <a:rPr lang="en-US" dirty="0"/>
              <a:t> from rock muons</a:t>
            </a:r>
          </a:p>
          <a:p>
            <a:r>
              <a:rPr lang="en-US" dirty="0"/>
              <a:t>Made </a:t>
            </a:r>
            <a:r>
              <a:rPr lang="en-US" dirty="0" err="1"/>
              <a:t>xy,yz,xz</a:t>
            </a:r>
            <a:r>
              <a:rPr lang="en-US" dirty="0"/>
              <a:t> n plots – point of n emanation in </a:t>
            </a:r>
            <a:r>
              <a:rPr lang="en-US" dirty="0" err="1"/>
              <a:t>cryo</a:t>
            </a:r>
            <a:r>
              <a:rPr lang="en-US" dirty="0"/>
              <a:t> skin (next)</a:t>
            </a:r>
          </a:p>
          <a:p>
            <a:pPr lvl="1"/>
            <a:r>
              <a:rPr lang="en-US" dirty="0"/>
              <a:t>Now, use to reweigh </a:t>
            </a:r>
            <a:r>
              <a:rPr lang="en-US" dirty="0" err="1"/>
              <a:t>cryoskin</a:t>
            </a:r>
            <a:r>
              <a:rPr lang="en-US" dirty="0"/>
              <a:t> and give contribution from </a:t>
            </a:r>
            <a:r>
              <a:rPr lang="en-US" dirty="0" err="1"/>
              <a:t>SiPMs</a:t>
            </a:r>
            <a:r>
              <a:rPr lang="en-US" dirty="0"/>
              <a:t>/camera</a:t>
            </a:r>
          </a:p>
          <a:p>
            <a:r>
              <a:rPr lang="en-US" dirty="0"/>
              <a:t>Made all my text changes to Overleaf paper. Still some obvi things needing doing, </a:t>
            </a:r>
            <a:r>
              <a:rPr lang="en-US" dirty="0" err="1"/>
              <a:t>wrt</a:t>
            </a:r>
            <a:r>
              <a:rPr lang="en-US" dirty="0"/>
              <a:t> text, beautifying plot, omitting one plot, table fix, text, refs</a:t>
            </a:r>
          </a:p>
          <a:p>
            <a:r>
              <a:rPr lang="en-US" dirty="0"/>
              <a:t>I note there is ~ 2.5 k$ left on our wp.</a:t>
            </a:r>
          </a:p>
        </p:txBody>
      </p:sp>
    </p:spTree>
    <p:extLst>
      <p:ext uri="{BB962C8B-B14F-4D97-AF65-F5344CB8AC3E}">
        <p14:creationId xmlns:p14="http://schemas.microsoft.com/office/powerpoint/2010/main" val="24099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3D83A9-B82E-6943-9C69-977C42E951B6}"/>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A0E59479-B7E0-6540-8093-67411A999013}"/>
              </a:ext>
            </a:extLst>
          </p:cNvPr>
          <p:cNvSpPr>
            <a:spLocks noGrp="1"/>
          </p:cNvSpPr>
          <p:nvPr>
            <p:ph type="title"/>
          </p:nvPr>
        </p:nvSpPr>
        <p:spPr/>
        <p:txBody>
          <a:bodyPr/>
          <a:lstStyle/>
          <a:p>
            <a:r>
              <a:rPr lang="en-US" dirty="0" err="1"/>
              <a:t>Cryoskin</a:t>
            </a:r>
            <a:r>
              <a:rPr lang="en-US" dirty="0"/>
              <a:t> (left), Rock (right)</a:t>
            </a:r>
          </a:p>
        </p:txBody>
      </p:sp>
      <p:pic>
        <p:nvPicPr>
          <p:cNvPr id="6" name="Content Placeholder 5">
            <a:extLst>
              <a:ext uri="{FF2B5EF4-FFF2-40B4-BE49-F238E27FC236}">
                <a16:creationId xmlns:a16="http://schemas.microsoft.com/office/drawing/2014/main" id="{C25264EA-AD48-3A42-AC43-F36E7825E2D7}"/>
              </a:ext>
            </a:extLst>
          </p:cNvPr>
          <p:cNvPicPr>
            <a:picLocks noGrp="1" noChangeAspect="1"/>
          </p:cNvPicPr>
          <p:nvPr>
            <p:ph sz="quarter" idx="20"/>
          </p:nvPr>
        </p:nvPicPr>
        <p:blipFill>
          <a:blip r:embed="rId2"/>
          <a:stretch>
            <a:fillRect/>
          </a:stretch>
        </p:blipFill>
        <p:spPr>
          <a:xfrm>
            <a:off x="8152296" y="3053987"/>
            <a:ext cx="5842000" cy="4381500"/>
          </a:xfrm>
        </p:spPr>
      </p:pic>
      <p:pic>
        <p:nvPicPr>
          <p:cNvPr id="8" name="Picture 7">
            <a:extLst>
              <a:ext uri="{FF2B5EF4-FFF2-40B4-BE49-F238E27FC236}">
                <a16:creationId xmlns:a16="http://schemas.microsoft.com/office/drawing/2014/main" id="{AC6E62E4-F09A-024E-8118-5C149101EDB9}"/>
              </a:ext>
            </a:extLst>
          </p:cNvPr>
          <p:cNvPicPr>
            <a:picLocks noChangeAspect="1"/>
          </p:cNvPicPr>
          <p:nvPr/>
        </p:nvPicPr>
        <p:blipFill>
          <a:blip r:embed="rId3"/>
          <a:stretch>
            <a:fillRect/>
          </a:stretch>
        </p:blipFill>
        <p:spPr>
          <a:xfrm>
            <a:off x="1930400" y="1924050"/>
            <a:ext cx="5842000" cy="4381500"/>
          </a:xfrm>
          <a:prstGeom prst="rect">
            <a:avLst/>
          </a:prstGeom>
        </p:spPr>
      </p:pic>
    </p:spTree>
    <p:extLst>
      <p:ext uri="{BB962C8B-B14F-4D97-AF65-F5344CB8AC3E}">
        <p14:creationId xmlns:p14="http://schemas.microsoft.com/office/powerpoint/2010/main" val="373663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A8974-CD3D-1C4E-83A3-5C86DCF3E5A7}"/>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29CE32AF-7518-E44D-B7C1-98F0CA93230B}"/>
              </a:ext>
            </a:extLst>
          </p:cNvPr>
          <p:cNvSpPr>
            <a:spLocks noGrp="1"/>
          </p:cNvSpPr>
          <p:nvPr>
            <p:ph type="title"/>
          </p:nvPr>
        </p:nvSpPr>
        <p:spPr/>
        <p:txBody>
          <a:bodyPr/>
          <a:lstStyle/>
          <a:p>
            <a:r>
              <a:rPr lang="en-US" dirty="0" err="1"/>
              <a:t>Cryoskin</a:t>
            </a:r>
            <a:r>
              <a:rPr lang="en-US" dirty="0"/>
              <a:t> n point of emanation which give </a:t>
            </a:r>
            <a:r>
              <a:rPr lang="en-US" dirty="0" err="1"/>
              <a:t>bkgd</a:t>
            </a:r>
            <a:endParaRPr lang="en-US" dirty="0"/>
          </a:p>
        </p:txBody>
      </p:sp>
      <p:pic>
        <p:nvPicPr>
          <p:cNvPr id="14" name="Picture 13">
            <a:extLst>
              <a:ext uri="{FF2B5EF4-FFF2-40B4-BE49-F238E27FC236}">
                <a16:creationId xmlns:a16="http://schemas.microsoft.com/office/drawing/2014/main" id="{49CE1114-1ECF-CF4E-A007-3E72B2CF63C4}"/>
              </a:ext>
            </a:extLst>
          </p:cNvPr>
          <p:cNvPicPr>
            <a:picLocks noChangeAspect="1"/>
          </p:cNvPicPr>
          <p:nvPr/>
        </p:nvPicPr>
        <p:blipFill>
          <a:blip r:embed="rId2"/>
          <a:stretch>
            <a:fillRect/>
          </a:stretch>
        </p:blipFill>
        <p:spPr>
          <a:xfrm>
            <a:off x="8479878" y="2497223"/>
            <a:ext cx="3901440" cy="2926080"/>
          </a:xfrm>
          <a:prstGeom prst="rect">
            <a:avLst/>
          </a:prstGeom>
        </p:spPr>
      </p:pic>
      <p:pic>
        <p:nvPicPr>
          <p:cNvPr id="17" name="Content Placeholder 9">
            <a:extLst>
              <a:ext uri="{FF2B5EF4-FFF2-40B4-BE49-F238E27FC236}">
                <a16:creationId xmlns:a16="http://schemas.microsoft.com/office/drawing/2014/main" id="{20DBDBB8-A207-0E46-B026-8B5D957C5FDC}"/>
              </a:ext>
            </a:extLst>
          </p:cNvPr>
          <p:cNvPicPr>
            <a:picLocks noChangeAspect="1"/>
          </p:cNvPicPr>
          <p:nvPr/>
        </p:nvPicPr>
        <p:blipFill>
          <a:blip r:embed="rId3"/>
          <a:stretch>
            <a:fillRect/>
          </a:stretch>
        </p:blipFill>
        <p:spPr>
          <a:xfrm>
            <a:off x="4704079" y="4606333"/>
            <a:ext cx="3901440" cy="2926080"/>
          </a:xfrm>
          <a:prstGeom prst="rect">
            <a:avLst/>
          </a:prstGeom>
        </p:spPr>
      </p:pic>
      <p:pic>
        <p:nvPicPr>
          <p:cNvPr id="12" name="Picture 11">
            <a:extLst>
              <a:ext uri="{FF2B5EF4-FFF2-40B4-BE49-F238E27FC236}">
                <a16:creationId xmlns:a16="http://schemas.microsoft.com/office/drawing/2014/main" id="{2D582263-B544-1842-A04D-8F63F338F16B}"/>
              </a:ext>
            </a:extLst>
          </p:cNvPr>
          <p:cNvPicPr>
            <a:picLocks noChangeAspect="1"/>
          </p:cNvPicPr>
          <p:nvPr/>
        </p:nvPicPr>
        <p:blipFill>
          <a:blip r:embed="rId4"/>
          <a:stretch>
            <a:fillRect/>
          </a:stretch>
        </p:blipFill>
        <p:spPr>
          <a:xfrm>
            <a:off x="1520325" y="2293506"/>
            <a:ext cx="3901440" cy="2926080"/>
          </a:xfrm>
          <a:prstGeom prst="rect">
            <a:avLst/>
          </a:prstGeom>
        </p:spPr>
      </p:pic>
      <p:sp>
        <p:nvSpPr>
          <p:cNvPr id="20" name="Content Placeholder 19">
            <a:extLst>
              <a:ext uri="{FF2B5EF4-FFF2-40B4-BE49-F238E27FC236}">
                <a16:creationId xmlns:a16="http://schemas.microsoft.com/office/drawing/2014/main" id="{87870BC9-13DB-0541-BB6F-6795CF820A96}"/>
              </a:ext>
            </a:extLst>
          </p:cNvPr>
          <p:cNvSpPr>
            <a:spLocks noGrp="1"/>
          </p:cNvSpPr>
          <p:nvPr>
            <p:ph sz="quarter" idx="20"/>
          </p:nvPr>
        </p:nvSpPr>
        <p:spPr/>
        <p:txBody>
          <a:bodyPr/>
          <a:lstStyle/>
          <a:p>
            <a:endParaRPr lang="en-US" dirty="0"/>
          </a:p>
        </p:txBody>
      </p:sp>
      <p:sp>
        <p:nvSpPr>
          <p:cNvPr id="21" name="TextBox 20">
            <a:extLst>
              <a:ext uri="{FF2B5EF4-FFF2-40B4-BE49-F238E27FC236}">
                <a16:creationId xmlns:a16="http://schemas.microsoft.com/office/drawing/2014/main" id="{8DF625B3-5B58-634E-B361-D68FC8B47194}"/>
              </a:ext>
            </a:extLst>
          </p:cNvPr>
          <p:cNvSpPr txBox="1"/>
          <p:nvPr/>
        </p:nvSpPr>
        <p:spPr>
          <a:xfrm>
            <a:off x="5693731" y="1718627"/>
            <a:ext cx="8137164" cy="757130"/>
          </a:xfrm>
          <a:prstGeom prst="rect">
            <a:avLst/>
          </a:prstGeom>
          <a:noFill/>
        </p:spPr>
        <p:txBody>
          <a:bodyPr wrap="none" rtlCol="0">
            <a:spAutoFit/>
          </a:bodyPr>
          <a:lstStyle/>
          <a:p>
            <a:r>
              <a:rPr lang="en-US" dirty="0">
                <a:solidFill>
                  <a:srgbClr val="00B050"/>
                </a:solidFill>
              </a:rPr>
              <a:t>The </a:t>
            </a:r>
            <a:r>
              <a:rPr lang="en-US" dirty="0" err="1">
                <a:solidFill>
                  <a:srgbClr val="00B050"/>
                </a:solidFill>
              </a:rPr>
              <a:t>xz</a:t>
            </a:r>
            <a:r>
              <a:rPr lang="en-US" dirty="0">
                <a:solidFill>
                  <a:srgbClr val="00B050"/>
                </a:solidFill>
              </a:rPr>
              <a:t>, </a:t>
            </a:r>
            <a:r>
              <a:rPr lang="en-US" dirty="0" err="1">
                <a:solidFill>
                  <a:srgbClr val="00B050"/>
                </a:solidFill>
              </a:rPr>
              <a:t>yz</a:t>
            </a:r>
            <a:r>
              <a:rPr lang="en-US" dirty="0">
                <a:solidFill>
                  <a:srgbClr val="00B050"/>
                </a:solidFill>
              </a:rPr>
              <a:t> plots are wrong: axes are flipped. I learn after meeting</a:t>
            </a:r>
          </a:p>
          <a:p>
            <a:r>
              <a:rPr lang="en-US">
                <a:solidFill>
                  <a:srgbClr val="00B050"/>
                </a:solidFill>
              </a:rPr>
              <a:t>I </a:t>
            </a:r>
            <a:r>
              <a:rPr lang="en-US" dirty="0">
                <a:solidFill>
                  <a:srgbClr val="00B050"/>
                </a:solidFill>
              </a:rPr>
              <a:t>need to </a:t>
            </a:r>
            <a:r>
              <a:rPr lang="en-US" dirty="0" err="1">
                <a:solidFill>
                  <a:srgbClr val="00B050"/>
                </a:solidFill>
              </a:rPr>
              <a:t>imshow</a:t>
            </a:r>
            <a:r>
              <a:rPr lang="en-US" dirty="0">
                <a:solidFill>
                  <a:srgbClr val="00B050"/>
                </a:solidFill>
              </a:rPr>
              <a:t> plot the transpose of histo2d.</a:t>
            </a:r>
          </a:p>
        </p:txBody>
      </p:sp>
    </p:spTree>
    <p:extLst>
      <p:ext uri="{BB962C8B-B14F-4D97-AF65-F5344CB8AC3E}">
        <p14:creationId xmlns:p14="http://schemas.microsoft.com/office/powerpoint/2010/main" val="368819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B050"/>
                </a:solidFill>
              </a:rPr>
              <a:t>(post)</a:t>
            </a:r>
            <a:r>
              <a:rPr lang="en-US" dirty="0">
                <a:solidFill>
                  <a:srgbClr val="0070C0"/>
                </a:solidFill>
              </a:rPr>
              <a:t>Meeting ,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Chris wonders why our </a:t>
            </a:r>
            <a:r>
              <a:rPr lang="en-US" dirty="0" err="1"/>
              <a:t>fidv</a:t>
            </a:r>
            <a:r>
              <a:rPr lang="en-US" dirty="0"/>
              <a:t> doesn’t have walls equal distance away on all sides</a:t>
            </a:r>
          </a:p>
          <a:p>
            <a:pPr lvl="1"/>
            <a:r>
              <a:rPr lang="en-US" dirty="0"/>
              <a:t>Eric can run this long, skinny geometry</a:t>
            </a:r>
          </a:p>
          <a:p>
            <a:r>
              <a:rPr lang="en-US" dirty="0"/>
              <a:t>Richard will get LZ paper to show neutron rate from its </a:t>
            </a:r>
            <a:r>
              <a:rPr lang="en-US" dirty="0" err="1"/>
              <a:t>SiPMs</a:t>
            </a:r>
            <a:endParaRPr lang="en-US" dirty="0"/>
          </a:p>
          <a:p>
            <a:r>
              <a:rPr lang="en-US" dirty="0"/>
              <a:t>No one is sure why the </a:t>
            </a:r>
            <a:r>
              <a:rPr lang="en-US" dirty="0" err="1"/>
              <a:t>xy,yz,xz</a:t>
            </a:r>
            <a:r>
              <a:rPr lang="en-US" dirty="0"/>
              <a:t> histo2Ds are inconsistent.</a:t>
            </a:r>
          </a:p>
          <a:p>
            <a:pPr lvl="1"/>
            <a:r>
              <a:rPr lang="en-US" dirty="0">
                <a:solidFill>
                  <a:srgbClr val="00B050"/>
                </a:solidFill>
              </a:rPr>
              <a:t>Fixed a weirdness of matplotlib’s </a:t>
            </a:r>
            <a:r>
              <a:rPr lang="en-US" dirty="0" err="1">
                <a:solidFill>
                  <a:srgbClr val="00B050"/>
                </a:solidFill>
              </a:rPr>
              <a:t>imshow</a:t>
            </a:r>
            <a:r>
              <a:rPr lang="en-US" dirty="0">
                <a:solidFill>
                  <a:srgbClr val="00B050"/>
                </a:solidFill>
              </a:rPr>
              <a:t>, which requires plotting the histo2D transpose.</a:t>
            </a:r>
          </a:p>
          <a:p>
            <a:pPr lvl="1"/>
            <a:r>
              <a:rPr lang="en-US" dirty="0">
                <a:solidFill>
                  <a:srgbClr val="00B050"/>
                </a:solidFill>
              </a:rPr>
              <a:t>Conclusion: indeed no </a:t>
            </a:r>
            <a:r>
              <a:rPr lang="en-US" dirty="0" err="1">
                <a:solidFill>
                  <a:srgbClr val="00B050"/>
                </a:solidFill>
              </a:rPr>
              <a:t>evts</a:t>
            </a:r>
            <a:r>
              <a:rPr lang="en-US" dirty="0">
                <a:solidFill>
                  <a:srgbClr val="00B050"/>
                </a:solidFill>
              </a:rPr>
              <a:t> come from endcaps. Everything comes from the </a:t>
            </a:r>
            <a:r>
              <a:rPr lang="en-US" dirty="0" err="1">
                <a:solidFill>
                  <a:srgbClr val="00B050"/>
                </a:solidFill>
              </a:rPr>
              <a:t>x,y</a:t>
            </a:r>
            <a:r>
              <a:rPr lang="en-US" dirty="0">
                <a:solidFill>
                  <a:srgbClr val="00B050"/>
                </a:solidFill>
              </a:rPr>
              <a:t> walls around the </a:t>
            </a:r>
            <a:r>
              <a:rPr lang="en-US" dirty="0" err="1">
                <a:solidFill>
                  <a:srgbClr val="00B050"/>
                </a:solidFill>
              </a:rPr>
              <a:t>fv</a:t>
            </a:r>
            <a:r>
              <a:rPr lang="en-US" dirty="0">
                <a:solidFill>
                  <a:srgbClr val="00B050"/>
                </a:solidFill>
              </a:rPr>
              <a:t>. </a:t>
            </a:r>
          </a:p>
        </p:txBody>
      </p:sp>
    </p:spTree>
    <p:extLst>
      <p:ext uri="{BB962C8B-B14F-4D97-AF65-F5344CB8AC3E}">
        <p14:creationId xmlns:p14="http://schemas.microsoft.com/office/powerpoint/2010/main" val="304274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DABE8B-0D68-384B-BFE6-F04EBD04402D}"/>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3D91A8FE-B135-0F45-A970-0DBC1C578A03}"/>
              </a:ext>
            </a:extLst>
          </p:cNvPr>
          <p:cNvSpPr>
            <a:spLocks noGrp="1"/>
          </p:cNvSpPr>
          <p:nvPr>
            <p:ph type="title"/>
          </p:nvPr>
        </p:nvSpPr>
        <p:spPr/>
        <p:txBody>
          <a:bodyPr/>
          <a:lstStyle/>
          <a:p>
            <a:r>
              <a:rPr lang="en-US" dirty="0">
                <a:solidFill>
                  <a:srgbClr val="00B050"/>
                </a:solidFill>
              </a:rPr>
              <a:t>New long-skinny geometry: 4.2x4.2x40 m^3</a:t>
            </a:r>
          </a:p>
        </p:txBody>
      </p:sp>
      <p:pic>
        <p:nvPicPr>
          <p:cNvPr id="5" name="Content Placeholder 4">
            <a:extLst>
              <a:ext uri="{FF2B5EF4-FFF2-40B4-BE49-F238E27FC236}">
                <a16:creationId xmlns:a16="http://schemas.microsoft.com/office/drawing/2014/main" id="{E9D10F7F-7ECB-8641-9410-7B4101DD9072}"/>
              </a:ext>
            </a:extLst>
          </p:cNvPr>
          <p:cNvPicPr>
            <a:picLocks noGrp="1" noChangeAspect="1"/>
          </p:cNvPicPr>
          <p:nvPr>
            <p:ph sz="quarter" idx="20"/>
          </p:nvPr>
        </p:nvPicPr>
        <p:blipFill>
          <a:blip r:embed="rId2"/>
          <a:stretch>
            <a:fillRect/>
          </a:stretch>
        </p:blipFill>
        <p:spPr>
          <a:xfrm>
            <a:off x="4186600" y="2057400"/>
            <a:ext cx="7171599" cy="5486400"/>
          </a:xfrm>
          <a:prstGeom prst="rect">
            <a:avLst/>
          </a:prstGeom>
        </p:spPr>
      </p:pic>
    </p:spTree>
    <p:extLst>
      <p:ext uri="{BB962C8B-B14F-4D97-AF65-F5344CB8AC3E}">
        <p14:creationId xmlns:p14="http://schemas.microsoft.com/office/powerpoint/2010/main" val="413583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dirty="0"/>
              <a:t>At last meeting 31-Jan-2020, it was decided/learned: </a:t>
            </a:r>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a:lstStyle/>
          <a:p>
            <a:r>
              <a:rPr lang="en-US" dirty="0"/>
              <a:t>We still need Richard’s plot on PSD simulation</a:t>
            </a:r>
          </a:p>
          <a:p>
            <a:r>
              <a:rPr lang="en-US" dirty="0"/>
              <a:t>need refined text (plot?) from Chris about the toy MC conjecture for light collection w dense packed 8x22m^2 and WLS foils on an acrylic border around 6x6x20 m^3 box	</a:t>
            </a:r>
          </a:p>
          <a:p>
            <a:r>
              <a:rPr lang="en-US" dirty="0"/>
              <a:t>I would do the following, after agreeing that an inner 30-50cm polyethylene liner inside cryostat might not be reasonable.</a:t>
            </a:r>
          </a:p>
          <a:p>
            <a:pPr lvl="1"/>
            <a:r>
              <a:rPr lang="en-US" dirty="0"/>
              <a:t>I would run n’s from outside the DUNE-like </a:t>
            </a:r>
            <a:r>
              <a:rPr lang="en-US" dirty="0" err="1"/>
              <a:t>wood+foam+coldcryoskin</a:t>
            </a:r>
            <a:r>
              <a:rPr lang="en-US" dirty="0"/>
              <a:t> wall</a:t>
            </a:r>
          </a:p>
          <a:p>
            <a:pPr lvl="2"/>
            <a:r>
              <a:rPr lang="en-US" dirty="0"/>
              <a:t>We will use Li’s/</a:t>
            </a:r>
            <a:r>
              <a:rPr lang="en-US" dirty="0" err="1"/>
              <a:t>Beacom’s</a:t>
            </a:r>
            <a:r>
              <a:rPr lang="en-US" dirty="0"/>
              <a:t> Figure to show how much water shielding bricks are needed outside</a:t>
            </a:r>
          </a:p>
          <a:p>
            <a:pPr lvl="1"/>
            <a:r>
              <a:rPr lang="en-US" dirty="0"/>
              <a:t>I would run n’s from that </a:t>
            </a:r>
            <a:r>
              <a:rPr lang="en-US" dirty="0" err="1"/>
              <a:t>coldcryoskin</a:t>
            </a:r>
            <a:r>
              <a:rPr lang="en-US" dirty="0"/>
              <a:t> wall too</a:t>
            </a:r>
          </a:p>
          <a:p>
            <a:r>
              <a:rPr lang="en-US" dirty="0"/>
              <a:t>…there’s nothing in the DUNE DP bulk </a:t>
            </a:r>
            <a:r>
              <a:rPr lang="en-US" dirty="0" err="1"/>
              <a:t>LAr</a:t>
            </a:r>
            <a:endParaRPr lang="en-US" dirty="0"/>
          </a:p>
          <a:p>
            <a:pPr lvl="1"/>
            <a:r>
              <a:rPr lang="en-US" dirty="0"/>
              <a:t>Per email from Jose Alfonso Soto </a:t>
            </a:r>
            <a:r>
              <a:rPr lang="en-US" dirty="0" err="1"/>
              <a:t>Oton</a:t>
            </a:r>
            <a:endParaRPr lang="en-US" dirty="0"/>
          </a:p>
          <a:p>
            <a:pPr lvl="1"/>
            <a:r>
              <a:rPr lang="en-US" dirty="0"/>
              <a:t>I was seeing “</a:t>
            </a:r>
            <a:r>
              <a:rPr lang="en-US" dirty="0" err="1"/>
              <a:t>LogicalVolumes</a:t>
            </a:r>
            <a:r>
              <a:rPr lang="en-US" dirty="0"/>
              <a:t>” not field cage tubes in the G4 </a:t>
            </a:r>
            <a:r>
              <a:rPr lang="en-US" dirty="0" err="1"/>
              <a:t>DuneDP</a:t>
            </a:r>
            <a:r>
              <a:rPr lang="en-US" dirty="0"/>
              <a:t> drawing</a:t>
            </a:r>
          </a:p>
          <a:p>
            <a:pPr marL="0" indent="0">
              <a:buNone/>
            </a:pPr>
            <a:endParaRPr lang="en-US" dirty="0"/>
          </a:p>
        </p:txBody>
      </p:sp>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FA97AD-EB1A-F942-B0E3-73F1071FA6E6}"/>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B4C2D3B8-008E-E34B-BCD0-730C637DB4AA}"/>
              </a:ext>
            </a:extLst>
          </p:cNvPr>
          <p:cNvSpPr>
            <a:spLocks noGrp="1"/>
          </p:cNvSpPr>
          <p:nvPr>
            <p:ph type="title"/>
          </p:nvPr>
        </p:nvSpPr>
        <p:spPr/>
        <p:txBody>
          <a:bodyPr/>
          <a:lstStyle/>
          <a:p>
            <a:r>
              <a:rPr lang="en-US" dirty="0"/>
              <a:t>Long skinny </a:t>
            </a:r>
            <a:r>
              <a:rPr lang="en-US" dirty="0" err="1"/>
              <a:t>fidv</a:t>
            </a:r>
            <a:r>
              <a:rPr lang="en-US" dirty="0"/>
              <a:t> has a marginally smaller n count from cold </a:t>
            </a:r>
            <a:r>
              <a:rPr lang="en-US" dirty="0" err="1"/>
              <a:t>cryo</a:t>
            </a:r>
            <a:r>
              <a:rPr lang="en-US" dirty="0"/>
              <a:t> skin.</a:t>
            </a:r>
          </a:p>
        </p:txBody>
      </p:sp>
      <p:pic>
        <p:nvPicPr>
          <p:cNvPr id="6" name="Content Placeholder 5">
            <a:extLst>
              <a:ext uri="{FF2B5EF4-FFF2-40B4-BE49-F238E27FC236}">
                <a16:creationId xmlns:a16="http://schemas.microsoft.com/office/drawing/2014/main" id="{5883F630-45FE-4245-BFA8-49BC8E335C5A}"/>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1D4976AE-A407-DE4D-9749-1B88BF27AE48}"/>
              </a:ext>
            </a:extLst>
          </p:cNvPr>
          <p:cNvSpPr txBox="1"/>
          <p:nvPr/>
        </p:nvSpPr>
        <p:spPr>
          <a:xfrm>
            <a:off x="11007969" y="3112477"/>
            <a:ext cx="3165231" cy="4081117"/>
          </a:xfrm>
          <a:prstGeom prst="rect">
            <a:avLst/>
          </a:prstGeom>
          <a:noFill/>
        </p:spPr>
        <p:txBody>
          <a:bodyPr wrap="square" rtlCol="0">
            <a:spAutoFit/>
          </a:bodyPr>
          <a:lstStyle/>
          <a:p>
            <a:r>
              <a:rPr lang="en-US" dirty="0"/>
              <a:t>Compare to upper left, slide 16. </a:t>
            </a:r>
          </a:p>
          <a:p>
            <a:endParaRPr lang="en-US" dirty="0"/>
          </a:p>
          <a:p>
            <a:r>
              <a:rPr lang="en-US" dirty="0"/>
              <a:t>Post-tag: 6.47 vs 7.85</a:t>
            </a:r>
          </a:p>
          <a:p>
            <a:endParaRPr lang="en-US" dirty="0"/>
          </a:p>
          <a:p>
            <a:endParaRPr lang="en-US" dirty="0"/>
          </a:p>
          <a:p>
            <a:r>
              <a:rPr lang="en-US" dirty="0"/>
              <a:t>(Each </a:t>
            </a:r>
            <a:r>
              <a:rPr lang="en-US" dirty="0" err="1"/>
              <a:t>evt</a:t>
            </a:r>
            <a:r>
              <a:rPr lang="en-US" dirty="0"/>
              <a:t> has a weight of about 0.4, so raw pre-tag  numbers 13.561/0.4 and 13.71/0.4, have stat errors well within 1 sigma of each other.)</a:t>
            </a:r>
          </a:p>
        </p:txBody>
      </p:sp>
    </p:spTree>
    <p:extLst>
      <p:ext uri="{BB962C8B-B14F-4D97-AF65-F5344CB8AC3E}">
        <p14:creationId xmlns:p14="http://schemas.microsoft.com/office/powerpoint/2010/main" val="102276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5B97DC-319A-C840-8E7B-E117E2C764B8}"/>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3" name="Title 2">
            <a:extLst>
              <a:ext uri="{FF2B5EF4-FFF2-40B4-BE49-F238E27FC236}">
                <a16:creationId xmlns:a16="http://schemas.microsoft.com/office/drawing/2014/main" id="{1FD883BC-D209-3B49-B3C4-DFAABB169B17}"/>
              </a:ext>
            </a:extLst>
          </p:cNvPr>
          <p:cNvSpPr>
            <a:spLocks noGrp="1"/>
          </p:cNvSpPr>
          <p:nvPr>
            <p:ph type="title"/>
          </p:nvPr>
        </p:nvSpPr>
        <p:spPr>
          <a:xfrm>
            <a:off x="3200400" y="270934"/>
            <a:ext cx="10972800" cy="828120"/>
          </a:xfrm>
        </p:spPr>
        <p:txBody>
          <a:bodyPr/>
          <a:lstStyle/>
          <a:p>
            <a:r>
              <a:rPr lang="en-US" dirty="0"/>
              <a:t>Fixed histo2d’s of location of n’s </a:t>
            </a:r>
            <a:r>
              <a:rPr lang="en-US" dirty="0" err="1"/>
              <a:t>cryoskin</a:t>
            </a:r>
            <a:r>
              <a:rPr lang="en-US" dirty="0"/>
              <a:t> point of origin, which produce the </a:t>
            </a:r>
            <a:r>
              <a:rPr lang="en-US" dirty="0" err="1"/>
              <a:t>bkgd</a:t>
            </a:r>
            <a:r>
              <a:rPr lang="en-US" dirty="0"/>
              <a:t> events in </a:t>
            </a:r>
            <a:r>
              <a:rPr lang="en-US" dirty="0" err="1"/>
              <a:t>fidv</a:t>
            </a:r>
            <a:endParaRPr lang="en-US" dirty="0"/>
          </a:p>
        </p:txBody>
      </p:sp>
      <p:pic>
        <p:nvPicPr>
          <p:cNvPr id="15" name="Picture 14">
            <a:extLst>
              <a:ext uri="{FF2B5EF4-FFF2-40B4-BE49-F238E27FC236}">
                <a16:creationId xmlns:a16="http://schemas.microsoft.com/office/drawing/2014/main" id="{C585462F-59C8-2447-867F-F7F19AF19A09}"/>
              </a:ext>
            </a:extLst>
          </p:cNvPr>
          <p:cNvPicPr>
            <a:picLocks noChangeAspect="1"/>
          </p:cNvPicPr>
          <p:nvPr/>
        </p:nvPicPr>
        <p:blipFill>
          <a:blip r:embed="rId2"/>
          <a:stretch>
            <a:fillRect/>
          </a:stretch>
        </p:blipFill>
        <p:spPr>
          <a:xfrm>
            <a:off x="992301" y="973459"/>
            <a:ext cx="5196639" cy="3897479"/>
          </a:xfrm>
          <a:prstGeom prst="rect">
            <a:avLst/>
          </a:prstGeom>
        </p:spPr>
      </p:pic>
      <p:pic>
        <p:nvPicPr>
          <p:cNvPr id="16" name="Picture 15">
            <a:extLst>
              <a:ext uri="{FF2B5EF4-FFF2-40B4-BE49-F238E27FC236}">
                <a16:creationId xmlns:a16="http://schemas.microsoft.com/office/drawing/2014/main" id="{25672071-A535-8143-A309-D96F920B1F3A}"/>
              </a:ext>
            </a:extLst>
          </p:cNvPr>
          <p:cNvPicPr>
            <a:picLocks noChangeAspect="1"/>
          </p:cNvPicPr>
          <p:nvPr/>
        </p:nvPicPr>
        <p:blipFill>
          <a:blip r:embed="rId3"/>
          <a:stretch>
            <a:fillRect/>
          </a:stretch>
        </p:blipFill>
        <p:spPr>
          <a:xfrm>
            <a:off x="9724292" y="973459"/>
            <a:ext cx="4906108" cy="3679581"/>
          </a:xfrm>
          <a:prstGeom prst="rect">
            <a:avLst/>
          </a:prstGeom>
        </p:spPr>
      </p:pic>
      <p:sp>
        <p:nvSpPr>
          <p:cNvPr id="19" name="TextBox 18">
            <a:extLst>
              <a:ext uri="{FF2B5EF4-FFF2-40B4-BE49-F238E27FC236}">
                <a16:creationId xmlns:a16="http://schemas.microsoft.com/office/drawing/2014/main" id="{C1BADAC4-2735-6F4E-8C63-2F8FB51D04C9}"/>
              </a:ext>
            </a:extLst>
          </p:cNvPr>
          <p:cNvSpPr txBox="1"/>
          <p:nvPr/>
        </p:nvSpPr>
        <p:spPr>
          <a:xfrm>
            <a:off x="6188940" y="2057400"/>
            <a:ext cx="460382" cy="424732"/>
          </a:xfrm>
          <a:prstGeom prst="rect">
            <a:avLst/>
          </a:prstGeom>
          <a:noFill/>
        </p:spPr>
        <p:txBody>
          <a:bodyPr wrap="none" rtlCol="0">
            <a:spAutoFit/>
          </a:bodyPr>
          <a:lstStyle/>
          <a:p>
            <a:r>
              <a:rPr lang="en-US" dirty="0" err="1"/>
              <a:t>zx</a:t>
            </a:r>
            <a:endParaRPr lang="en-US" dirty="0"/>
          </a:p>
        </p:txBody>
      </p:sp>
      <p:sp>
        <p:nvSpPr>
          <p:cNvPr id="20" name="TextBox 19">
            <a:extLst>
              <a:ext uri="{FF2B5EF4-FFF2-40B4-BE49-F238E27FC236}">
                <a16:creationId xmlns:a16="http://schemas.microsoft.com/office/drawing/2014/main" id="{883847FB-9B28-7346-A924-23682C131BD3}"/>
              </a:ext>
            </a:extLst>
          </p:cNvPr>
          <p:cNvSpPr txBox="1"/>
          <p:nvPr/>
        </p:nvSpPr>
        <p:spPr>
          <a:xfrm>
            <a:off x="9263910" y="2211258"/>
            <a:ext cx="460382" cy="424732"/>
          </a:xfrm>
          <a:prstGeom prst="rect">
            <a:avLst/>
          </a:prstGeom>
          <a:noFill/>
        </p:spPr>
        <p:txBody>
          <a:bodyPr wrap="square" rtlCol="0">
            <a:spAutoFit/>
          </a:bodyPr>
          <a:lstStyle/>
          <a:p>
            <a:r>
              <a:rPr lang="en-US" dirty="0" err="1"/>
              <a:t>zy</a:t>
            </a:r>
            <a:endParaRPr lang="en-US" dirty="0"/>
          </a:p>
        </p:txBody>
      </p:sp>
      <p:pic>
        <p:nvPicPr>
          <p:cNvPr id="22" name="Picture 21">
            <a:extLst>
              <a:ext uri="{FF2B5EF4-FFF2-40B4-BE49-F238E27FC236}">
                <a16:creationId xmlns:a16="http://schemas.microsoft.com/office/drawing/2014/main" id="{4B32CB92-0A07-214F-8EA1-954F6C61AB1F}"/>
              </a:ext>
            </a:extLst>
          </p:cNvPr>
          <p:cNvPicPr>
            <a:picLocks noChangeAspect="1"/>
          </p:cNvPicPr>
          <p:nvPr/>
        </p:nvPicPr>
        <p:blipFill>
          <a:blip r:embed="rId4"/>
          <a:stretch>
            <a:fillRect/>
          </a:stretch>
        </p:blipFill>
        <p:spPr>
          <a:xfrm>
            <a:off x="5760951" y="4538755"/>
            <a:ext cx="4906107" cy="3679580"/>
          </a:xfrm>
          <a:prstGeom prst="rect">
            <a:avLst/>
          </a:prstGeom>
        </p:spPr>
      </p:pic>
      <p:sp>
        <p:nvSpPr>
          <p:cNvPr id="23" name="TextBox 22">
            <a:extLst>
              <a:ext uri="{FF2B5EF4-FFF2-40B4-BE49-F238E27FC236}">
                <a16:creationId xmlns:a16="http://schemas.microsoft.com/office/drawing/2014/main" id="{79563EA5-3912-E84C-B443-A0BEEFBBC747}"/>
              </a:ext>
            </a:extLst>
          </p:cNvPr>
          <p:cNvSpPr txBox="1"/>
          <p:nvPr/>
        </p:nvSpPr>
        <p:spPr>
          <a:xfrm>
            <a:off x="7738885" y="4114800"/>
            <a:ext cx="460382" cy="424732"/>
          </a:xfrm>
          <a:prstGeom prst="rect">
            <a:avLst/>
          </a:prstGeom>
          <a:noFill/>
        </p:spPr>
        <p:txBody>
          <a:bodyPr wrap="square" rtlCol="0">
            <a:spAutoFit/>
          </a:bodyPr>
          <a:lstStyle/>
          <a:p>
            <a:r>
              <a:rPr lang="en-US" dirty="0" err="1"/>
              <a:t>xy</a:t>
            </a:r>
            <a:endParaRPr lang="en-US" dirty="0"/>
          </a:p>
        </p:txBody>
      </p:sp>
    </p:spTree>
    <p:extLst>
      <p:ext uri="{BB962C8B-B14F-4D97-AF65-F5344CB8AC3E}">
        <p14:creationId xmlns:p14="http://schemas.microsoft.com/office/powerpoint/2010/main" val="143225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2BF5E-073A-F34B-ABA7-1DCC4F25FA82}"/>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5537D455-31DC-0240-BC16-2C339BE72B9D}"/>
              </a:ext>
            </a:extLst>
          </p:cNvPr>
          <p:cNvSpPr>
            <a:spLocks noGrp="1"/>
          </p:cNvSpPr>
          <p:nvPr>
            <p:ph type="title"/>
          </p:nvPr>
        </p:nvSpPr>
        <p:spPr/>
        <p:txBody>
          <a:bodyPr/>
          <a:lstStyle/>
          <a:p>
            <a:r>
              <a:rPr lang="en-US" dirty="0"/>
              <a:t>3-Mar-2020 Meeting</a:t>
            </a:r>
          </a:p>
        </p:txBody>
      </p:sp>
      <p:sp>
        <p:nvSpPr>
          <p:cNvPr id="4" name="Content Placeholder 3">
            <a:extLst>
              <a:ext uri="{FF2B5EF4-FFF2-40B4-BE49-F238E27FC236}">
                <a16:creationId xmlns:a16="http://schemas.microsoft.com/office/drawing/2014/main" id="{5F1F2381-D08A-C743-B053-6E1619104587}"/>
              </a:ext>
            </a:extLst>
          </p:cNvPr>
          <p:cNvSpPr>
            <a:spLocks noGrp="1"/>
          </p:cNvSpPr>
          <p:nvPr>
            <p:ph sz="quarter" idx="20"/>
          </p:nvPr>
        </p:nvSpPr>
        <p:spPr/>
        <p:txBody>
          <a:bodyPr/>
          <a:lstStyle/>
          <a:p>
            <a:r>
              <a:rPr lang="en-US" dirty="0"/>
              <a:t>Checks against Darkside20k from RS’s tables</a:t>
            </a:r>
          </a:p>
          <a:p>
            <a:pPr lvl="1"/>
            <a:r>
              <a:rPr lang="en-US" dirty="0"/>
              <a:t>Post-mtg emails: we see consistency achieved</a:t>
            </a:r>
          </a:p>
          <a:p>
            <a:r>
              <a:rPr lang="en-US" dirty="0"/>
              <a:t>Their n’s are 2-4 orders of mag smaller than my 20E-10 n/cm3/sec</a:t>
            </a:r>
          </a:p>
          <a:p>
            <a:pPr lvl="1"/>
            <a:r>
              <a:rPr lang="en-US" dirty="0"/>
              <a:t>They have 40x less steel</a:t>
            </a:r>
          </a:p>
          <a:p>
            <a:pPr lvl="1"/>
            <a:r>
              <a:rPr lang="en-US" dirty="0"/>
              <a:t>Yet they only have 2400 emanating in 1 </a:t>
            </a:r>
            <a:r>
              <a:rPr lang="en-US" dirty="0" err="1"/>
              <a:t>kt-yr</a:t>
            </a:r>
            <a:endParaRPr lang="en-US" dirty="0"/>
          </a:p>
          <a:p>
            <a:pPr lvl="1"/>
            <a:r>
              <a:rPr lang="en-US" dirty="0"/>
              <a:t>I have ~3E6</a:t>
            </a:r>
          </a:p>
          <a:p>
            <a:pPr lvl="1"/>
            <a:r>
              <a:rPr lang="en-US" dirty="0"/>
              <a:t>So they must use 1E-10 n/cm3/sec for consistency, not smaller.</a:t>
            </a:r>
          </a:p>
          <a:p>
            <a:pPr lvl="1"/>
            <a:endParaRPr lang="en-US" dirty="0"/>
          </a:p>
          <a:p>
            <a:r>
              <a:rPr lang="en-US" dirty="0"/>
              <a:t>Discussion of late time from large volume reflections and compromising F90 </a:t>
            </a:r>
          </a:p>
          <a:p>
            <a:pPr lvl="1"/>
            <a:r>
              <a:rPr lang="en-US" dirty="0"/>
              <a:t>Chris will consider putting it in … somehow</a:t>
            </a:r>
          </a:p>
          <a:p>
            <a:r>
              <a:rPr lang="en-US" dirty="0"/>
              <a:t>Gabe will talk to me about producing a DUNE DP-</a:t>
            </a:r>
            <a:r>
              <a:rPr lang="en-US" dirty="0" err="1"/>
              <a:t>ish</a:t>
            </a:r>
            <a:r>
              <a:rPr lang="en-US" dirty="0"/>
              <a:t> drawing</a:t>
            </a:r>
          </a:p>
        </p:txBody>
      </p:sp>
    </p:spTree>
    <p:extLst>
      <p:ext uri="{BB962C8B-B14F-4D97-AF65-F5344CB8AC3E}">
        <p14:creationId xmlns:p14="http://schemas.microsoft.com/office/powerpoint/2010/main" val="36961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F2A7B-DBAF-404C-B500-BB90E7E2856B}"/>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39A479FA-27AB-634B-9EDA-7057C6C7AA17}"/>
              </a:ext>
            </a:extLst>
          </p:cNvPr>
          <p:cNvSpPr>
            <a:spLocks noGrp="1"/>
          </p:cNvSpPr>
          <p:nvPr>
            <p:ph type="title"/>
          </p:nvPr>
        </p:nvSpPr>
        <p:spPr/>
        <p:txBody>
          <a:bodyPr/>
          <a:lstStyle/>
          <a:p>
            <a:r>
              <a:rPr lang="en-US" dirty="0"/>
              <a:t>13-Mar-2020 – “last mtg”</a:t>
            </a:r>
          </a:p>
        </p:txBody>
      </p:sp>
      <p:sp>
        <p:nvSpPr>
          <p:cNvPr id="4" name="Content Placeholder 3">
            <a:extLst>
              <a:ext uri="{FF2B5EF4-FFF2-40B4-BE49-F238E27FC236}">
                <a16:creationId xmlns:a16="http://schemas.microsoft.com/office/drawing/2014/main" id="{C84124BB-7B33-1245-8386-C4BE4FD7A7C4}"/>
              </a:ext>
            </a:extLst>
          </p:cNvPr>
          <p:cNvSpPr>
            <a:spLocks noGrp="1"/>
          </p:cNvSpPr>
          <p:nvPr>
            <p:ph sz="quarter" idx="20"/>
          </p:nvPr>
        </p:nvSpPr>
        <p:spPr>
          <a:xfrm>
            <a:off x="1419307" y="1581912"/>
            <a:ext cx="12801600" cy="5901268"/>
          </a:xfrm>
        </p:spPr>
        <p:txBody>
          <a:bodyPr/>
          <a:lstStyle/>
          <a:p>
            <a:r>
              <a:rPr lang="en-US" sz="2000" dirty="0"/>
              <a:t>DUNE Drawing – Gabe 3 </a:t>
            </a:r>
            <a:r>
              <a:rPr lang="en-US" sz="2000" dirty="0" err="1"/>
              <a:t>hrs</a:t>
            </a:r>
            <a:endParaRPr lang="en-US" sz="2000" dirty="0"/>
          </a:p>
          <a:p>
            <a:pPr lvl="1"/>
            <a:r>
              <a:rPr lang="en-US" sz="2000" dirty="0"/>
              <a:t>Go to long, skinny, add </a:t>
            </a:r>
            <a:r>
              <a:rPr lang="en-US" sz="2000" dirty="0" err="1"/>
              <a:t>fidV</a:t>
            </a:r>
            <a:r>
              <a:rPr lang="en-US" sz="2000" dirty="0"/>
              <a:t>, more I-beams/water, just one pic, 24x24cm2 tiles, more back walls, different colors, </a:t>
            </a:r>
          </a:p>
          <a:p>
            <a:r>
              <a:rPr lang="en-US" sz="2000" dirty="0"/>
              <a:t>New n spectrum from Chris </a:t>
            </a:r>
            <a:r>
              <a:rPr lang="en-US" sz="2000" dirty="0" err="1"/>
              <a:t>Neut</a:t>
            </a:r>
            <a:r>
              <a:rPr lang="en-US" sz="2000" dirty="0"/>
              <a:t>-bot or Vitaly – Eric 2 </a:t>
            </a:r>
            <a:r>
              <a:rPr lang="en-US" sz="2000" dirty="0" err="1"/>
              <a:t>hrs</a:t>
            </a:r>
            <a:endParaRPr lang="en-US" sz="2000" dirty="0"/>
          </a:p>
          <a:p>
            <a:pPr lvl="1"/>
            <a:r>
              <a:rPr lang="en-US" sz="2000" dirty="0"/>
              <a:t>No n-plot, but long MC run n count vs thickness. baseline is DS20k n SS rate</a:t>
            </a:r>
          </a:p>
          <a:p>
            <a:r>
              <a:rPr lang="en-US" sz="2000" dirty="0"/>
              <a:t>General editing: Radon discussion, DUNE agnostic language – Chris J 2 </a:t>
            </a:r>
            <a:r>
              <a:rPr lang="en-US" sz="2000" dirty="0" err="1"/>
              <a:t>hrs</a:t>
            </a:r>
            <a:endParaRPr lang="en-US" sz="2000" dirty="0"/>
          </a:p>
          <a:p>
            <a:pPr lvl="1"/>
            <a:r>
              <a:rPr lang="en-US" sz="2000" dirty="0"/>
              <a:t>Optical MC explanation, consistency with Richard’s PSD – Chris J 2 </a:t>
            </a:r>
            <a:r>
              <a:rPr lang="en-US" sz="2000" dirty="0" err="1"/>
              <a:t>hrs</a:t>
            </a:r>
            <a:endParaRPr lang="en-US" sz="2000" dirty="0"/>
          </a:p>
          <a:p>
            <a:r>
              <a:rPr lang="en-US" sz="2000" dirty="0"/>
              <a:t>PSD optical sim words and plot – done</a:t>
            </a:r>
          </a:p>
          <a:p>
            <a:r>
              <a:rPr lang="en-US" sz="2000" dirty="0"/>
              <a:t>Complete Background table – Richard/Chris. 2 </a:t>
            </a:r>
            <a:r>
              <a:rPr lang="en-US" sz="2000" dirty="0" err="1"/>
              <a:t>hrs</a:t>
            </a:r>
            <a:r>
              <a:rPr lang="en-US" sz="2000" dirty="0"/>
              <a:t> + 2 </a:t>
            </a:r>
            <a:r>
              <a:rPr lang="en-US" sz="2000" dirty="0" err="1"/>
              <a:t>hrs</a:t>
            </a:r>
            <a:endParaRPr lang="en-US" sz="2000" dirty="0"/>
          </a:p>
          <a:p>
            <a:pPr lvl="1"/>
            <a:r>
              <a:rPr lang="en-US" sz="2000" dirty="0"/>
              <a:t>Particular connection to Darkside20k reference</a:t>
            </a:r>
          </a:p>
          <a:p>
            <a:r>
              <a:rPr lang="en-US" sz="2000" dirty="0"/>
              <a:t>Sensitivities at agreed-upon </a:t>
            </a:r>
            <a:r>
              <a:rPr lang="en-US" sz="2000" dirty="0" err="1"/>
              <a:t>bkgds</a:t>
            </a:r>
            <a:r>
              <a:rPr lang="en-US" sz="2000" dirty="0"/>
              <a:t>/thresholds – Eric 2 </a:t>
            </a:r>
            <a:r>
              <a:rPr lang="en-US" sz="2000" dirty="0" err="1"/>
              <a:t>hrs</a:t>
            </a:r>
            <a:endParaRPr lang="en-US" sz="2000" dirty="0"/>
          </a:p>
          <a:p>
            <a:r>
              <a:rPr lang="en-US" sz="2000" dirty="0"/>
              <a:t>Meeting today 4 </a:t>
            </a:r>
            <a:r>
              <a:rPr lang="en-US" sz="2000" dirty="0" err="1"/>
              <a:t>hrs</a:t>
            </a:r>
            <a:endParaRPr lang="en-US" sz="2000" dirty="0"/>
          </a:p>
          <a:p>
            <a:r>
              <a:rPr lang="en-US" sz="2000" dirty="0"/>
              <a:t>Ben </a:t>
            </a:r>
            <a:r>
              <a:rPr lang="en-US" sz="2000" dirty="0" err="1"/>
              <a:t>Loer</a:t>
            </a:r>
            <a:r>
              <a:rPr lang="en-US" sz="2000" dirty="0"/>
              <a:t> Reading 2 hrs.</a:t>
            </a:r>
          </a:p>
          <a:p>
            <a:r>
              <a:rPr lang="en-US" sz="2000" dirty="0"/>
              <a:t>Whence, to DUNE paper committee as advance notice.</a:t>
            </a:r>
          </a:p>
          <a:p>
            <a:r>
              <a:rPr lang="en-US" sz="2000" dirty="0"/>
              <a:t>Submission </a:t>
            </a:r>
            <a:r>
              <a:rPr lang="en-US" sz="2000" dirty="0" err="1"/>
              <a:t>arXiv</a:t>
            </a:r>
            <a:r>
              <a:rPr lang="en-US" sz="2000" dirty="0"/>
              <a:t>/JINST,EPJC </a:t>
            </a:r>
            <a:r>
              <a:rPr lang="en-US" sz="2000" b="1" dirty="0"/>
              <a:t>by ~27-Mar </a:t>
            </a:r>
            <a:r>
              <a:rPr lang="en-US" sz="2000" dirty="0"/>
              <a:t>– Eric 3 </a:t>
            </a:r>
            <a:r>
              <a:rPr lang="en-US" sz="2000" dirty="0" err="1"/>
              <a:t>hrs</a:t>
            </a:r>
            <a:endParaRPr lang="en-US" sz="2000" dirty="0"/>
          </a:p>
          <a:p>
            <a:endParaRPr lang="en-US" dirty="0"/>
          </a:p>
        </p:txBody>
      </p:sp>
    </p:spTree>
    <p:extLst>
      <p:ext uri="{BB962C8B-B14F-4D97-AF65-F5344CB8AC3E}">
        <p14:creationId xmlns:p14="http://schemas.microsoft.com/office/powerpoint/2010/main" val="141620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1F4493-BDCF-1C4B-934D-8404AF6033EF}"/>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B15CFFCB-45B3-6F49-8449-42A4DCA925D2}"/>
              </a:ext>
            </a:extLst>
          </p:cNvPr>
          <p:cNvSpPr>
            <a:spLocks noGrp="1"/>
          </p:cNvSpPr>
          <p:nvPr>
            <p:ph type="title"/>
          </p:nvPr>
        </p:nvSpPr>
        <p:spPr/>
        <p:txBody>
          <a:bodyPr/>
          <a:lstStyle/>
          <a:p>
            <a:r>
              <a:rPr lang="en-US" dirty="0"/>
              <a:t>28-Mar discussion</a:t>
            </a:r>
          </a:p>
        </p:txBody>
      </p:sp>
      <p:sp>
        <p:nvSpPr>
          <p:cNvPr id="4" name="Content Placeholder 3">
            <a:extLst>
              <a:ext uri="{FF2B5EF4-FFF2-40B4-BE49-F238E27FC236}">
                <a16:creationId xmlns:a16="http://schemas.microsoft.com/office/drawing/2014/main" id="{F9DCD9A0-3F18-A141-85D9-ED6CAE8152FF}"/>
              </a:ext>
            </a:extLst>
          </p:cNvPr>
          <p:cNvSpPr>
            <a:spLocks noGrp="1"/>
          </p:cNvSpPr>
          <p:nvPr>
            <p:ph sz="quarter" idx="20"/>
          </p:nvPr>
        </p:nvSpPr>
        <p:spPr/>
        <p:txBody>
          <a:bodyPr/>
          <a:lstStyle/>
          <a:p>
            <a:r>
              <a:rPr lang="en-US" dirty="0"/>
              <a:t>Recap of </a:t>
            </a:r>
            <a:r>
              <a:rPr lang="en-US" dirty="0" err="1"/>
              <a:t>Krudyatsev’s</a:t>
            </a:r>
            <a:r>
              <a:rPr lang="en-US" dirty="0"/>
              <a:t> paper as on Richard’s slides:</a:t>
            </a:r>
          </a:p>
          <a:p>
            <a:pPr lvl="1"/>
            <a:r>
              <a:rPr lang="en-US" dirty="0"/>
              <a:t>U/Th, 2.8,0.8 </a:t>
            </a:r>
            <a:r>
              <a:rPr lang="en-US" dirty="0" err="1"/>
              <a:t>mBq</a:t>
            </a:r>
            <a:r>
              <a:rPr lang="en-US" dirty="0"/>
              <a:t>/kg in DS20k</a:t>
            </a:r>
          </a:p>
          <a:p>
            <a:pPr lvl="1"/>
            <a:r>
              <a:rPr lang="en-US" dirty="0"/>
              <a:t>1.5/0.8 </a:t>
            </a:r>
            <a:r>
              <a:rPr lang="en-US" dirty="0" err="1"/>
              <a:t>mBq</a:t>
            </a:r>
            <a:r>
              <a:rPr lang="en-US" dirty="0"/>
              <a:t>/kg for LZ</a:t>
            </a:r>
          </a:p>
          <a:p>
            <a:pPr lvl="1"/>
            <a:r>
              <a:rPr lang="en-US" dirty="0"/>
              <a:t>3320/80 </a:t>
            </a:r>
            <a:r>
              <a:rPr lang="en-US" dirty="0" err="1"/>
              <a:t>mBq</a:t>
            </a:r>
            <a:r>
              <a:rPr lang="en-US" dirty="0"/>
              <a:t>/kg DUNE </a:t>
            </a:r>
          </a:p>
          <a:p>
            <a:pPr marL="0" indent="0">
              <a:buNone/>
            </a:pPr>
            <a:endParaRPr lang="en-US" dirty="0"/>
          </a:p>
          <a:p>
            <a:pPr lvl="1"/>
            <a:r>
              <a:rPr lang="en-US" dirty="0"/>
              <a:t>Eric has used DUNE U/144 so far</a:t>
            </a:r>
          </a:p>
          <a:p>
            <a:r>
              <a:rPr lang="en-US" dirty="0"/>
              <a:t>Eric will now  use 2:1 ratio. </a:t>
            </a:r>
          </a:p>
          <a:p>
            <a:pPr lvl="1"/>
            <a:r>
              <a:rPr lang="en-US" dirty="0"/>
              <a:t>Eric will scan the two spectra and add them 2:1 and run</a:t>
            </a:r>
          </a:p>
          <a:p>
            <a:r>
              <a:rPr lang="en-US" dirty="0"/>
              <a:t>Eric will make a </a:t>
            </a:r>
            <a:r>
              <a:rPr lang="en-US" dirty="0" err="1"/>
              <a:t>x:y</a:t>
            </a:r>
            <a:r>
              <a:rPr lang="en-US" dirty="0"/>
              <a:t> </a:t>
            </a:r>
            <a:r>
              <a:rPr lang="en-US" dirty="0" err="1"/>
              <a:t>colz</a:t>
            </a:r>
            <a:r>
              <a:rPr lang="en-US" dirty="0"/>
              <a:t> for mid-slice in z and superpose the rectangle that is the </a:t>
            </a:r>
            <a:r>
              <a:rPr lang="en-US" dirty="0" err="1"/>
              <a:t>fidvolume</a:t>
            </a:r>
            <a:endParaRPr lang="en-US" dirty="0"/>
          </a:p>
          <a:p>
            <a:r>
              <a:rPr lang="en-US" dirty="0"/>
              <a:t>Richard will read over text</a:t>
            </a:r>
          </a:p>
          <a:p>
            <a:r>
              <a:rPr lang="en-US" dirty="0"/>
              <a:t>Shoot for draft to Ben L next wk.</a:t>
            </a:r>
          </a:p>
        </p:txBody>
      </p:sp>
    </p:spTree>
    <p:extLst>
      <p:ext uri="{BB962C8B-B14F-4D97-AF65-F5344CB8AC3E}">
        <p14:creationId xmlns:p14="http://schemas.microsoft.com/office/powerpoint/2010/main" val="169018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46BD72-E45E-4949-9812-B6FA5CD0B6E2}"/>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3" name="Title 2">
            <a:extLst>
              <a:ext uri="{FF2B5EF4-FFF2-40B4-BE49-F238E27FC236}">
                <a16:creationId xmlns:a16="http://schemas.microsoft.com/office/drawing/2014/main" id="{54844931-811D-124B-B9EB-6FCEDACD306C}"/>
              </a:ext>
            </a:extLst>
          </p:cNvPr>
          <p:cNvSpPr>
            <a:spLocks noGrp="1"/>
          </p:cNvSpPr>
          <p:nvPr>
            <p:ph type="title"/>
          </p:nvPr>
        </p:nvSpPr>
        <p:spPr/>
        <p:txBody>
          <a:bodyPr/>
          <a:lstStyle/>
          <a:p>
            <a:r>
              <a:rPr lang="en-US"/>
              <a:t>1-Apr discussion: </a:t>
            </a:r>
            <a:r>
              <a:rPr lang="en-US" dirty="0" err="1"/>
              <a:t>ToDo</a:t>
            </a:r>
            <a:r>
              <a:rPr lang="en-US" dirty="0"/>
              <a:t> tasks</a:t>
            </a:r>
          </a:p>
        </p:txBody>
      </p:sp>
      <p:sp>
        <p:nvSpPr>
          <p:cNvPr id="4" name="Content Placeholder 3">
            <a:extLst>
              <a:ext uri="{FF2B5EF4-FFF2-40B4-BE49-F238E27FC236}">
                <a16:creationId xmlns:a16="http://schemas.microsoft.com/office/drawing/2014/main" id="{D6D67F97-B13E-FA4B-B5CB-6916D6356A53}"/>
              </a:ext>
            </a:extLst>
          </p:cNvPr>
          <p:cNvSpPr>
            <a:spLocks noGrp="1"/>
          </p:cNvSpPr>
          <p:nvPr>
            <p:ph sz="quarter" idx="20"/>
          </p:nvPr>
        </p:nvSpPr>
        <p:spPr/>
        <p:txBody>
          <a:bodyPr numCol="2"/>
          <a:lstStyle/>
          <a:p>
            <a:pPr marL="0" indent="0">
              <a:buNone/>
            </a:pPr>
            <a:r>
              <a:rPr lang="en-US" sz="1600" dirty="0"/>
              <a:t>Richard 6hrs</a:t>
            </a:r>
          </a:p>
          <a:p>
            <a:r>
              <a:rPr lang="en-US" sz="1600" dirty="0"/>
              <a:t>neutrino </a:t>
            </a:r>
            <a:r>
              <a:rPr lang="en-US" sz="1600" dirty="0" err="1"/>
              <a:t>bkgd</a:t>
            </a:r>
            <a:r>
              <a:rPr lang="en-US" sz="1600" dirty="0"/>
              <a:t> from DS20</a:t>
            </a:r>
          </a:p>
          <a:p>
            <a:r>
              <a:rPr lang="en-US" sz="1600" dirty="0"/>
              <a:t>Remove DUNE internal statements about gammas. Make more generic</a:t>
            </a:r>
          </a:p>
          <a:p>
            <a:r>
              <a:rPr lang="en-US" sz="1600" dirty="0"/>
              <a:t>Use Chris’s alpha-n in Argon info from email</a:t>
            </a:r>
          </a:p>
          <a:p>
            <a:r>
              <a:rPr lang="en-US" sz="1600" dirty="0"/>
              <a:t>                Specify Rn level to get to sub-1 n in bulk</a:t>
            </a:r>
          </a:p>
          <a:p>
            <a:r>
              <a:rPr lang="en-US" sz="1600" dirty="0"/>
              <a:t>Reorder sentence about 20cm of water from </a:t>
            </a:r>
            <a:r>
              <a:rPr lang="en-US" sz="1600" dirty="0" err="1"/>
              <a:t>Beacom</a:t>
            </a:r>
            <a:endParaRPr lang="en-US" sz="1600" dirty="0"/>
          </a:p>
          <a:p>
            <a:pPr marL="0" indent="0">
              <a:buNone/>
            </a:pPr>
            <a:r>
              <a:rPr lang="en-US" sz="1600" dirty="0"/>
              <a:t> </a:t>
            </a:r>
          </a:p>
          <a:p>
            <a:pPr marL="0" indent="0">
              <a:buNone/>
            </a:pPr>
            <a:r>
              <a:rPr lang="en-US" sz="1600" dirty="0"/>
              <a:t>Chris 6hrs</a:t>
            </a:r>
          </a:p>
          <a:p>
            <a:r>
              <a:rPr lang="en-US" sz="1600" dirty="0"/>
              <a:t>Read through</a:t>
            </a:r>
          </a:p>
          <a:p>
            <a:r>
              <a:rPr lang="en-US" sz="1600" dirty="0"/>
              <a:t>Remove DUNE-specific SN  stuff and</a:t>
            </a:r>
          </a:p>
          <a:p>
            <a:r>
              <a:rPr lang="en-US" sz="1600" dirty="0"/>
              <a:t>remove the Optical Flash figure and text referring to it</a:t>
            </a:r>
          </a:p>
          <a:p>
            <a:r>
              <a:rPr lang="en-US" sz="1600" dirty="0"/>
              <a:t>Results section</a:t>
            </a:r>
          </a:p>
          <a:p>
            <a:r>
              <a:rPr lang="en-US" sz="1600" dirty="0"/>
              <a:t>Finish photon sim text</a:t>
            </a:r>
          </a:p>
          <a:p>
            <a:r>
              <a:rPr lang="en-US" sz="1600" dirty="0"/>
              <a:t>Look for </a:t>
            </a:r>
            <a:r>
              <a:rPr lang="en-US" sz="1600" dirty="0" err="1"/>
              <a:t>SiPM</a:t>
            </a:r>
            <a:r>
              <a:rPr lang="en-US" sz="1600" dirty="0"/>
              <a:t> size consistency 12cmx12cm in text</a:t>
            </a:r>
          </a:p>
          <a:p>
            <a:pPr marL="0" indent="0">
              <a:buNone/>
            </a:pPr>
            <a:r>
              <a:rPr lang="en-US" sz="1600" dirty="0"/>
              <a:t> </a:t>
            </a:r>
          </a:p>
          <a:p>
            <a:pPr marL="0" indent="0">
              <a:buNone/>
            </a:pPr>
            <a:r>
              <a:rPr lang="en-US" sz="1600" dirty="0"/>
              <a:t> </a:t>
            </a:r>
          </a:p>
          <a:p>
            <a:pPr marL="0" indent="0">
              <a:buNone/>
            </a:pPr>
            <a:r>
              <a:rPr lang="en-US" sz="1600" dirty="0"/>
              <a:t>Eric 4hrs</a:t>
            </a:r>
          </a:p>
          <a:p>
            <a:r>
              <a:rPr lang="en-US" sz="1600" dirty="0"/>
              <a:t>G4 section – make orderly</a:t>
            </a:r>
          </a:p>
          <a:p>
            <a:r>
              <a:rPr lang="en-US" sz="1600" dirty="0"/>
              <a:t>Add “Henning’s” </a:t>
            </a:r>
            <a:r>
              <a:rPr lang="en-US" sz="1600" dirty="0" err="1"/>
              <a:t>UAr</a:t>
            </a:r>
            <a:r>
              <a:rPr lang="en-US" sz="1600" dirty="0"/>
              <a:t> sentences</a:t>
            </a:r>
          </a:p>
          <a:p>
            <a:r>
              <a:rPr lang="en-US" sz="1600" dirty="0"/>
              <a:t>n section</a:t>
            </a:r>
          </a:p>
          <a:p>
            <a:r>
              <a:rPr lang="en-US" sz="1600" dirty="0"/>
              <a:t>Remake the Th, U, </a:t>
            </a:r>
            <a:r>
              <a:rPr lang="en-US" sz="1600" dirty="0" err="1"/>
              <a:t>Th+U</a:t>
            </a:r>
            <a:r>
              <a:rPr lang="en-US" sz="1600" dirty="0"/>
              <a:t> plot to have all components</a:t>
            </a:r>
          </a:p>
          <a:p>
            <a:r>
              <a:rPr lang="en-US" sz="1600" dirty="0"/>
              <a:t> State U, Th activities in </a:t>
            </a:r>
            <a:r>
              <a:rPr lang="en-US" sz="1600" dirty="0" err="1"/>
              <a:t>mBq</a:t>
            </a:r>
            <a:r>
              <a:rPr lang="en-US" sz="1600" dirty="0"/>
              <a:t>/kg, relating my 2E-9/cm3/sec and relation to LZ and DS20k</a:t>
            </a:r>
          </a:p>
          <a:p>
            <a:r>
              <a:rPr lang="en-US" sz="1600" dirty="0"/>
              <a:t>Run n </a:t>
            </a:r>
            <a:r>
              <a:rPr lang="en-US" sz="1600" dirty="0" err="1"/>
              <a:t>ana</a:t>
            </a:r>
            <a:r>
              <a:rPr lang="en-US" sz="1600" dirty="0"/>
              <a:t> job at 75 keV, check remaining scatters in </a:t>
            </a:r>
            <a:r>
              <a:rPr lang="en-US" sz="1600" dirty="0" err="1"/>
              <a:t>fidv</a:t>
            </a:r>
            <a:endParaRPr lang="en-US" sz="1600" dirty="0"/>
          </a:p>
          <a:p>
            <a:r>
              <a:rPr lang="en-US" sz="1600" dirty="0"/>
              <a:t> </a:t>
            </a:r>
          </a:p>
          <a:p>
            <a:r>
              <a:rPr lang="en-US" sz="1600" dirty="0"/>
              <a:t>Sensitivity Plot: 4 plots</a:t>
            </a:r>
          </a:p>
          <a:p>
            <a:r>
              <a:rPr lang="en-US" sz="1600" dirty="0"/>
              <a:t>100 keV: 1bkgd</a:t>
            </a:r>
          </a:p>
          <a:p>
            <a:r>
              <a:rPr lang="en-US" sz="1600" dirty="0"/>
              <a:t>                10</a:t>
            </a:r>
          </a:p>
          <a:p>
            <a:r>
              <a:rPr lang="en-US" sz="1600" dirty="0"/>
              <a:t>                100</a:t>
            </a:r>
          </a:p>
          <a:p>
            <a:r>
              <a:rPr lang="en-US" sz="1600" dirty="0"/>
              <a:t>75 keV: 10 </a:t>
            </a:r>
            <a:r>
              <a:rPr lang="en-US" sz="1600" dirty="0" err="1"/>
              <a:t>bkgd</a:t>
            </a:r>
            <a:endParaRPr lang="en-US" sz="1600" dirty="0"/>
          </a:p>
          <a:p>
            <a:endParaRPr lang="en-US" dirty="0"/>
          </a:p>
        </p:txBody>
      </p:sp>
    </p:spTree>
    <p:extLst>
      <p:ext uri="{BB962C8B-B14F-4D97-AF65-F5344CB8AC3E}">
        <p14:creationId xmlns:p14="http://schemas.microsoft.com/office/powerpoint/2010/main" val="169418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3C9816-8A49-3A4F-A611-928871348E26}"/>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3" name="Title 2">
            <a:extLst>
              <a:ext uri="{FF2B5EF4-FFF2-40B4-BE49-F238E27FC236}">
                <a16:creationId xmlns:a16="http://schemas.microsoft.com/office/drawing/2014/main" id="{81698D93-C87B-2F46-BEDD-EF3AC4F894BA}"/>
              </a:ext>
            </a:extLst>
          </p:cNvPr>
          <p:cNvSpPr>
            <a:spLocks noGrp="1"/>
          </p:cNvSpPr>
          <p:nvPr>
            <p:ph type="title"/>
          </p:nvPr>
        </p:nvSpPr>
        <p:spPr/>
        <p:txBody>
          <a:bodyPr/>
          <a:lstStyle/>
          <a:p>
            <a:r>
              <a:rPr lang="en-US" dirty="0"/>
              <a:t>10-April: release on 15-Apr to Ben/Henning?</a:t>
            </a:r>
          </a:p>
        </p:txBody>
      </p:sp>
      <p:sp>
        <p:nvSpPr>
          <p:cNvPr id="4" name="Content Placeholder 3">
            <a:extLst>
              <a:ext uri="{FF2B5EF4-FFF2-40B4-BE49-F238E27FC236}">
                <a16:creationId xmlns:a16="http://schemas.microsoft.com/office/drawing/2014/main" id="{61C289C1-4217-1642-8F4A-DCD9CE371B2D}"/>
              </a:ext>
            </a:extLst>
          </p:cNvPr>
          <p:cNvSpPr>
            <a:spLocks noGrp="1"/>
          </p:cNvSpPr>
          <p:nvPr>
            <p:ph sz="quarter" idx="20"/>
          </p:nvPr>
        </p:nvSpPr>
        <p:spPr/>
        <p:txBody>
          <a:bodyPr/>
          <a:lstStyle/>
          <a:p>
            <a:r>
              <a:rPr lang="en-US" dirty="0"/>
              <a:t>Eric </a:t>
            </a:r>
          </a:p>
          <a:p>
            <a:pPr lvl="1"/>
            <a:r>
              <a:rPr lang="en-US" dirty="0"/>
              <a:t>Richard’s new language of gammas needs me to insert a couple things</a:t>
            </a:r>
          </a:p>
          <a:p>
            <a:pPr lvl="1"/>
            <a:r>
              <a:rPr lang="en-US" dirty="0"/>
              <a:t>Straighten out the language on n normalization – currently I have wrong n/cm3/sec from LZ and DS20k</a:t>
            </a:r>
          </a:p>
          <a:p>
            <a:pPr lvl="1"/>
            <a:r>
              <a:rPr lang="en-US" dirty="0"/>
              <a:t>Put 75, 1 </a:t>
            </a:r>
            <a:r>
              <a:rPr lang="en-US" dirty="0" err="1"/>
              <a:t>bkd</a:t>
            </a:r>
            <a:r>
              <a:rPr lang="en-US" dirty="0"/>
              <a:t> on plot w a legend and new line types, 4 plots</a:t>
            </a:r>
          </a:p>
          <a:p>
            <a:r>
              <a:rPr lang="en-US" dirty="0"/>
              <a:t>Richard</a:t>
            </a:r>
          </a:p>
          <a:p>
            <a:pPr lvl="1"/>
            <a:r>
              <a:rPr lang="en-US" dirty="0"/>
              <a:t>Finish </a:t>
            </a:r>
            <a:r>
              <a:rPr lang="en-US" dirty="0" err="1"/>
              <a:t>alpha,n</a:t>
            </a:r>
            <a:r>
              <a:rPr lang="en-US" dirty="0"/>
              <a:t> stuff. Almost done</a:t>
            </a:r>
          </a:p>
          <a:p>
            <a:pPr lvl="1"/>
            <a:r>
              <a:rPr lang="en-US" dirty="0"/>
              <a:t>Neutrino </a:t>
            </a:r>
            <a:r>
              <a:rPr lang="en-US" dirty="0" err="1"/>
              <a:t>bkgd</a:t>
            </a:r>
            <a:r>
              <a:rPr lang="en-US" dirty="0"/>
              <a:t> calculation, few sentences</a:t>
            </a:r>
          </a:p>
          <a:p>
            <a:pPr lvl="1"/>
            <a:r>
              <a:rPr lang="en-US" dirty="0"/>
              <a:t>Acknowledgment for Shawn</a:t>
            </a:r>
          </a:p>
          <a:p>
            <a:r>
              <a:rPr lang="en-US" dirty="0"/>
              <a:t>Chris </a:t>
            </a:r>
          </a:p>
          <a:p>
            <a:pPr lvl="1"/>
            <a:r>
              <a:rPr lang="en-US" dirty="0"/>
              <a:t>Reading </a:t>
            </a:r>
          </a:p>
          <a:p>
            <a:pPr lvl="1"/>
            <a:r>
              <a:rPr lang="en-US" dirty="0"/>
              <a:t>Still has to yank DUNE things</a:t>
            </a:r>
          </a:p>
        </p:txBody>
      </p:sp>
    </p:spTree>
    <p:extLst>
      <p:ext uri="{BB962C8B-B14F-4D97-AF65-F5344CB8AC3E}">
        <p14:creationId xmlns:p14="http://schemas.microsoft.com/office/powerpoint/2010/main" val="409982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47742E-5E8E-BB4C-927F-A9E39F391D0D}"/>
              </a:ext>
            </a:extLst>
          </p:cNvPr>
          <p:cNvSpPr>
            <a:spLocks noGrp="1"/>
          </p:cNvSpPr>
          <p:nvPr>
            <p:ph type="sldNum" sz="quarter" idx="12"/>
          </p:nvPr>
        </p:nvSpPr>
        <p:spPr/>
        <p:txBody>
          <a:bodyPr/>
          <a:lstStyle/>
          <a:p>
            <a:fld id="{FE7A4BB3-E848-5A44-82DF-322201952CD8}" type="slidenum">
              <a:rPr lang="en-US" smtClean="0"/>
              <a:pPr/>
              <a:t>27</a:t>
            </a:fld>
            <a:endParaRPr lang="en-US" dirty="0"/>
          </a:p>
        </p:txBody>
      </p:sp>
      <p:sp>
        <p:nvSpPr>
          <p:cNvPr id="3" name="Title 2">
            <a:extLst>
              <a:ext uri="{FF2B5EF4-FFF2-40B4-BE49-F238E27FC236}">
                <a16:creationId xmlns:a16="http://schemas.microsoft.com/office/drawing/2014/main" id="{45FF8855-E5CE-2946-8D7A-139E493E864C}"/>
              </a:ext>
            </a:extLst>
          </p:cNvPr>
          <p:cNvSpPr>
            <a:spLocks noGrp="1"/>
          </p:cNvSpPr>
          <p:nvPr>
            <p:ph type="title"/>
          </p:nvPr>
        </p:nvSpPr>
        <p:spPr/>
        <p:txBody>
          <a:bodyPr/>
          <a:lstStyle/>
          <a:p>
            <a:r>
              <a:rPr lang="en-US" dirty="0"/>
              <a:t>15-Apr</a:t>
            </a:r>
          </a:p>
        </p:txBody>
      </p:sp>
      <p:sp>
        <p:nvSpPr>
          <p:cNvPr id="4" name="Content Placeholder 3">
            <a:extLst>
              <a:ext uri="{FF2B5EF4-FFF2-40B4-BE49-F238E27FC236}">
                <a16:creationId xmlns:a16="http://schemas.microsoft.com/office/drawing/2014/main" id="{7A273412-2146-734C-B34A-E30D8AEFA3CD}"/>
              </a:ext>
            </a:extLst>
          </p:cNvPr>
          <p:cNvSpPr>
            <a:spLocks noGrp="1"/>
          </p:cNvSpPr>
          <p:nvPr>
            <p:ph sz="quarter" idx="20"/>
          </p:nvPr>
        </p:nvSpPr>
        <p:spPr/>
        <p:txBody>
          <a:bodyPr/>
          <a:lstStyle/>
          <a:p>
            <a:r>
              <a:rPr lang="en-US" dirty="0"/>
              <a:t>Chris</a:t>
            </a:r>
          </a:p>
          <a:p>
            <a:pPr lvl="1"/>
            <a:r>
              <a:rPr lang="en-US" dirty="0"/>
              <a:t>Will finish reading 2</a:t>
            </a:r>
            <a:r>
              <a:rPr lang="en-US" baseline="30000" dirty="0"/>
              <a:t>nd</a:t>
            </a:r>
            <a:r>
              <a:rPr lang="en-US" dirty="0"/>
              <a:t> half by 16-Apr, 5pm PDT</a:t>
            </a:r>
          </a:p>
          <a:p>
            <a:endParaRPr lang="en-US" dirty="0"/>
          </a:p>
          <a:p>
            <a:r>
              <a:rPr lang="en-US" dirty="0"/>
              <a:t>Richard</a:t>
            </a:r>
          </a:p>
          <a:p>
            <a:pPr lvl="1"/>
            <a:r>
              <a:rPr lang="en-US" dirty="0"/>
              <a:t>Will clean up table</a:t>
            </a:r>
          </a:p>
          <a:p>
            <a:pPr lvl="1"/>
            <a:r>
              <a:rPr lang="en-US" dirty="0"/>
              <a:t>Fix up references</a:t>
            </a:r>
          </a:p>
          <a:p>
            <a:pPr lvl="1"/>
            <a:endParaRPr lang="en-US" dirty="0"/>
          </a:p>
          <a:p>
            <a:r>
              <a:rPr lang="en-US" dirty="0"/>
              <a:t>Eric</a:t>
            </a:r>
          </a:p>
          <a:p>
            <a:pPr lvl="1"/>
            <a:r>
              <a:rPr lang="en-US" dirty="0"/>
              <a:t>Shrink y scale on Sens plot</a:t>
            </a:r>
          </a:p>
          <a:p>
            <a:pPr lvl="1"/>
            <a:r>
              <a:rPr lang="en-US" dirty="0"/>
              <a:t>Rock neutrons for [50] 75 (100) keV for 3 </a:t>
            </a:r>
            <a:r>
              <a:rPr lang="en-US" dirty="0" err="1"/>
              <a:t>kt-yrs</a:t>
            </a:r>
            <a:r>
              <a:rPr lang="en-US" dirty="0"/>
              <a:t>: 13</a:t>
            </a:r>
            <a:r>
              <a:rPr lang="en-US"/>
              <a:t>, 1.6, 0.1</a:t>
            </a:r>
            <a:endParaRPr lang="en-US" dirty="0"/>
          </a:p>
          <a:p>
            <a:pPr lvl="2"/>
            <a:r>
              <a:rPr lang="en-US" dirty="0"/>
              <a:t>40cm water now!, not 20.</a:t>
            </a:r>
          </a:p>
          <a:p>
            <a:pPr lvl="1"/>
            <a:r>
              <a:rPr lang="en-US" dirty="0"/>
              <a:t>SS neutron for 50 keV</a:t>
            </a:r>
          </a:p>
        </p:txBody>
      </p:sp>
    </p:spTree>
    <p:extLst>
      <p:ext uri="{BB962C8B-B14F-4D97-AF65-F5344CB8AC3E}">
        <p14:creationId xmlns:p14="http://schemas.microsoft.com/office/powerpoint/2010/main" val="157962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DEDED7-1CBF-EE43-9F06-865A1FDCD6C6}"/>
              </a:ext>
            </a:extLst>
          </p:cNvPr>
          <p:cNvSpPr>
            <a:spLocks noGrp="1"/>
          </p:cNvSpPr>
          <p:nvPr>
            <p:ph type="sldNum" sz="quarter" idx="12"/>
          </p:nvPr>
        </p:nvSpPr>
        <p:spPr/>
        <p:txBody>
          <a:bodyPr/>
          <a:lstStyle/>
          <a:p>
            <a:fld id="{FE7A4BB3-E848-5A44-82DF-322201952CD8}" type="slidenum">
              <a:rPr lang="en-US" smtClean="0"/>
              <a:pPr/>
              <a:t>28</a:t>
            </a:fld>
            <a:endParaRPr lang="en-US" dirty="0"/>
          </a:p>
        </p:txBody>
      </p:sp>
      <p:sp>
        <p:nvSpPr>
          <p:cNvPr id="3" name="Title 2">
            <a:extLst>
              <a:ext uri="{FF2B5EF4-FFF2-40B4-BE49-F238E27FC236}">
                <a16:creationId xmlns:a16="http://schemas.microsoft.com/office/drawing/2014/main" id="{E41713B2-4556-824F-B492-13B5278386EE}"/>
              </a:ext>
            </a:extLst>
          </p:cNvPr>
          <p:cNvSpPr>
            <a:spLocks noGrp="1"/>
          </p:cNvSpPr>
          <p:nvPr>
            <p:ph type="title"/>
          </p:nvPr>
        </p:nvSpPr>
        <p:spPr/>
        <p:txBody>
          <a:bodyPr/>
          <a:lstStyle/>
          <a:p>
            <a:r>
              <a:rPr lang="en-US" dirty="0"/>
              <a:t>20-Apr-2020</a:t>
            </a:r>
          </a:p>
        </p:txBody>
      </p:sp>
      <p:sp>
        <p:nvSpPr>
          <p:cNvPr id="4" name="Content Placeholder 3">
            <a:extLst>
              <a:ext uri="{FF2B5EF4-FFF2-40B4-BE49-F238E27FC236}">
                <a16:creationId xmlns:a16="http://schemas.microsoft.com/office/drawing/2014/main" id="{A234758D-92BB-CA48-B7E0-8BAD96B78D38}"/>
              </a:ext>
            </a:extLst>
          </p:cNvPr>
          <p:cNvSpPr>
            <a:spLocks noGrp="1"/>
          </p:cNvSpPr>
          <p:nvPr>
            <p:ph sz="quarter" idx="20"/>
          </p:nvPr>
        </p:nvSpPr>
        <p:spPr/>
        <p:txBody>
          <a:bodyPr/>
          <a:lstStyle/>
          <a:p>
            <a:r>
              <a:rPr lang="en-US" dirty="0"/>
              <a:t>Eric</a:t>
            </a:r>
          </a:p>
          <a:p>
            <a:pPr lvl="1"/>
            <a:r>
              <a:rPr lang="en-US" dirty="0"/>
              <a:t>Sens plot, shades of gray</a:t>
            </a:r>
          </a:p>
          <a:p>
            <a:pPr lvl="1"/>
            <a:r>
              <a:rPr lang="en-US" dirty="0"/>
              <a:t>50 keV in table</a:t>
            </a:r>
          </a:p>
          <a:p>
            <a:pPr lvl="1"/>
            <a:r>
              <a:rPr lang="en-US" dirty="0"/>
              <a:t>Ben: language for code</a:t>
            </a:r>
          </a:p>
          <a:p>
            <a:r>
              <a:rPr lang="en-US" dirty="0"/>
              <a:t>Chris</a:t>
            </a:r>
          </a:p>
          <a:p>
            <a:pPr lvl="1"/>
            <a:r>
              <a:rPr lang="en-US" dirty="0"/>
              <a:t>Discussion and Results</a:t>
            </a:r>
          </a:p>
          <a:p>
            <a:pPr lvl="1"/>
            <a:r>
              <a:rPr lang="en-US" dirty="0"/>
              <a:t>Llewyn &amp; Smith</a:t>
            </a:r>
          </a:p>
          <a:p>
            <a:endParaRPr lang="en-US" dirty="0"/>
          </a:p>
          <a:p>
            <a:r>
              <a:rPr lang="en-US" dirty="0"/>
              <a:t>Richard</a:t>
            </a:r>
          </a:p>
          <a:p>
            <a:pPr lvl="1"/>
            <a:r>
              <a:rPr lang="en-US" dirty="0"/>
              <a:t>PSD changing w photo coverage and simulation at 50 keV</a:t>
            </a:r>
          </a:p>
          <a:p>
            <a:pPr lvl="1"/>
            <a:r>
              <a:rPr lang="en-US" dirty="0"/>
              <a:t>Text for PSD</a:t>
            </a:r>
          </a:p>
          <a:p>
            <a:pPr lvl="1"/>
            <a:r>
              <a:rPr lang="en-US" dirty="0"/>
              <a:t>Rn numbers</a:t>
            </a:r>
          </a:p>
        </p:txBody>
      </p:sp>
    </p:spTree>
    <p:extLst>
      <p:ext uri="{BB962C8B-B14F-4D97-AF65-F5344CB8AC3E}">
        <p14:creationId xmlns:p14="http://schemas.microsoft.com/office/powerpoint/2010/main" val="117515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F753A4-34BE-3E4A-80BF-89135BB955AE}"/>
              </a:ext>
            </a:extLst>
          </p:cNvPr>
          <p:cNvSpPr>
            <a:spLocks noGrp="1"/>
          </p:cNvSpPr>
          <p:nvPr>
            <p:ph type="sldNum" sz="quarter" idx="12"/>
          </p:nvPr>
        </p:nvSpPr>
        <p:spPr/>
        <p:txBody>
          <a:bodyPr/>
          <a:lstStyle/>
          <a:p>
            <a:fld id="{FE7A4BB3-E848-5A44-82DF-322201952CD8}" type="slidenum">
              <a:rPr lang="en-US" smtClean="0"/>
              <a:pPr/>
              <a:t>29</a:t>
            </a:fld>
            <a:endParaRPr lang="en-US" dirty="0"/>
          </a:p>
        </p:txBody>
      </p:sp>
      <p:sp>
        <p:nvSpPr>
          <p:cNvPr id="3" name="Title 2">
            <a:extLst>
              <a:ext uri="{FF2B5EF4-FFF2-40B4-BE49-F238E27FC236}">
                <a16:creationId xmlns:a16="http://schemas.microsoft.com/office/drawing/2014/main" id="{1CC15E1A-6F67-734A-8FC1-C5DFFCD4A340}"/>
              </a:ext>
            </a:extLst>
          </p:cNvPr>
          <p:cNvSpPr>
            <a:spLocks noGrp="1"/>
          </p:cNvSpPr>
          <p:nvPr>
            <p:ph type="title"/>
          </p:nvPr>
        </p:nvSpPr>
        <p:spPr/>
        <p:txBody>
          <a:bodyPr/>
          <a:lstStyle/>
          <a:p>
            <a:r>
              <a:rPr lang="en-US" dirty="0"/>
              <a:t>1-May</a:t>
            </a:r>
          </a:p>
        </p:txBody>
      </p:sp>
      <p:sp>
        <p:nvSpPr>
          <p:cNvPr id="4" name="Content Placeholder 3">
            <a:extLst>
              <a:ext uri="{FF2B5EF4-FFF2-40B4-BE49-F238E27FC236}">
                <a16:creationId xmlns:a16="http://schemas.microsoft.com/office/drawing/2014/main" id="{F79A7482-187D-EC4D-8BF7-7778F7321838}"/>
              </a:ext>
            </a:extLst>
          </p:cNvPr>
          <p:cNvSpPr>
            <a:spLocks noGrp="1"/>
          </p:cNvSpPr>
          <p:nvPr>
            <p:ph sz="quarter" idx="20"/>
          </p:nvPr>
        </p:nvSpPr>
        <p:spPr/>
        <p:txBody>
          <a:bodyPr/>
          <a:lstStyle/>
          <a:p>
            <a:r>
              <a:rPr lang="en-US" dirty="0"/>
              <a:t>Abstract sent to DUNE</a:t>
            </a:r>
          </a:p>
          <a:p>
            <a:pPr lvl="1"/>
            <a:r>
              <a:rPr lang="en-US" dirty="0"/>
              <a:t>“Assurance” from Roxanne G on DUNE APB that it’ll fly</a:t>
            </a:r>
          </a:p>
          <a:p>
            <a:r>
              <a:rPr lang="en-US" dirty="0"/>
              <a:t>Draft sent to Mary for DC</a:t>
            </a:r>
          </a:p>
          <a:p>
            <a:r>
              <a:rPr lang="en-US" dirty="0"/>
              <a:t>Need to accommodate Richard’s red comments</a:t>
            </a:r>
          </a:p>
          <a:p>
            <a:r>
              <a:rPr lang="en-US" dirty="0"/>
              <a:t>Need to accommodate Ben’s edits</a:t>
            </a:r>
          </a:p>
          <a:p>
            <a:r>
              <a:rPr lang="en-US" dirty="0"/>
              <a:t>Henning’s too, if we get ‘</a:t>
            </a:r>
            <a:r>
              <a:rPr lang="en-US" dirty="0" err="1"/>
              <a:t>em</a:t>
            </a:r>
            <a:r>
              <a:rPr lang="en-US" dirty="0"/>
              <a:t>.</a:t>
            </a:r>
          </a:p>
          <a:p>
            <a:r>
              <a:rPr lang="en-US" dirty="0"/>
              <a:t>Into IR, attach proper draft, wait…</a:t>
            </a:r>
          </a:p>
          <a:p>
            <a:r>
              <a:rPr lang="en-US" dirty="0"/>
              <a:t>To </a:t>
            </a:r>
            <a:r>
              <a:rPr lang="en-US" dirty="0" err="1"/>
              <a:t>arXiv</a:t>
            </a:r>
            <a:r>
              <a:rPr lang="en-US" dirty="0"/>
              <a:t> (Mon night - Tues) max impact soon after 14:00 Fridays as possible</a:t>
            </a:r>
          </a:p>
          <a:p>
            <a:r>
              <a:rPr lang="en-US" dirty="0"/>
              <a:t>Send a draft to </a:t>
            </a:r>
            <a:r>
              <a:rPr lang="en-US" dirty="0" err="1"/>
              <a:t>Pordes</a:t>
            </a:r>
            <a:r>
              <a:rPr lang="en-US" dirty="0"/>
              <a:t>, </a:t>
            </a:r>
            <a:r>
              <a:rPr lang="en-US" dirty="0" err="1"/>
              <a:t>Galibiati</a:t>
            </a:r>
            <a:r>
              <a:rPr lang="en-US" dirty="0"/>
              <a:t>, MacDonald</a:t>
            </a:r>
          </a:p>
          <a:p>
            <a:r>
              <a:rPr lang="en-US" dirty="0"/>
              <a:t>Notice to ANL’s Maury Goodman LBL news</a:t>
            </a:r>
          </a:p>
          <a:p>
            <a:r>
              <a:rPr lang="en-US" dirty="0"/>
              <a:t>To JINST </a:t>
            </a:r>
          </a:p>
        </p:txBody>
      </p:sp>
    </p:spTree>
    <p:extLst>
      <p:ext uri="{BB962C8B-B14F-4D97-AF65-F5344CB8AC3E}">
        <p14:creationId xmlns:p14="http://schemas.microsoft.com/office/powerpoint/2010/main" val="238561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13537F-642B-984A-A64B-9AF76B2414AF}"/>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BAB2FAEB-B6CA-6C4E-8606-2476DC838FAC}"/>
              </a:ext>
            </a:extLst>
          </p:cNvPr>
          <p:cNvSpPr>
            <a:spLocks noGrp="1"/>
          </p:cNvSpPr>
          <p:nvPr>
            <p:ph type="title"/>
          </p:nvPr>
        </p:nvSpPr>
        <p:spPr/>
        <p:txBody>
          <a:bodyPr/>
          <a:lstStyle/>
          <a:p>
            <a:r>
              <a:rPr lang="en-US" dirty="0"/>
              <a:t>n normalization awareness</a:t>
            </a:r>
          </a:p>
        </p:txBody>
      </p:sp>
      <p:sp>
        <p:nvSpPr>
          <p:cNvPr id="4" name="Content Placeholder 3">
            <a:extLst>
              <a:ext uri="{FF2B5EF4-FFF2-40B4-BE49-F238E27FC236}">
                <a16:creationId xmlns:a16="http://schemas.microsoft.com/office/drawing/2014/main" id="{DB825047-66E3-6444-B4CB-3889534D9102}"/>
              </a:ext>
            </a:extLst>
          </p:cNvPr>
          <p:cNvSpPr>
            <a:spLocks noGrp="1"/>
          </p:cNvSpPr>
          <p:nvPr>
            <p:ph sz="quarter" idx="20"/>
          </p:nvPr>
        </p:nvSpPr>
        <p:spPr>
          <a:xfrm>
            <a:off x="1371600" y="2057399"/>
            <a:ext cx="12801600" cy="6028766"/>
          </a:xfrm>
        </p:spPr>
        <p:txBody>
          <a:bodyPr/>
          <a:lstStyle/>
          <a:p>
            <a:r>
              <a:rPr lang="en-US" dirty="0"/>
              <a:t>In the meantime, I’ve also been running n’s from concrete in DUNE full </a:t>
            </a:r>
            <a:r>
              <a:rPr lang="en-US" dirty="0" err="1"/>
              <a:t>geom</a:t>
            </a:r>
            <a:endParaRPr lang="en-US" dirty="0"/>
          </a:p>
          <a:p>
            <a:pPr lvl="1"/>
            <a:r>
              <a:rPr lang="en-US" dirty="0"/>
              <a:t>On the other wp </a:t>
            </a:r>
          </a:p>
          <a:p>
            <a:r>
              <a:rPr lang="en-US" dirty="0"/>
              <a:t>In so doing, I realize I’ve been normalizing to 10 Hz emanating from rock, not 10 Hz n-capture rate in the </a:t>
            </a:r>
            <a:r>
              <a:rPr lang="en-US" dirty="0" err="1"/>
              <a:t>LAr</a:t>
            </a:r>
            <a:r>
              <a:rPr lang="en-US" dirty="0"/>
              <a:t>, which is the right normalization!</a:t>
            </a:r>
          </a:p>
          <a:p>
            <a:pPr lvl="1"/>
            <a:r>
              <a:rPr lang="en-US" dirty="0"/>
              <a:t>From the full DUNE sim it’s clear to get the 10 Hz capture rate in the </a:t>
            </a:r>
            <a:r>
              <a:rPr lang="en-US" dirty="0" err="1"/>
              <a:t>LAr</a:t>
            </a:r>
            <a:r>
              <a:rPr lang="en-US" dirty="0"/>
              <a:t>, one needs about 20kHz emanating from the rock. </a:t>
            </a:r>
          </a:p>
          <a:p>
            <a:pPr lvl="2"/>
            <a:r>
              <a:rPr lang="en-US" dirty="0"/>
              <a:t>In the full sim that’s what I see</a:t>
            </a:r>
          </a:p>
          <a:p>
            <a:pPr lvl="2"/>
            <a:r>
              <a:rPr lang="en-US" dirty="0"/>
              <a:t>20kHz follows from 6.5 </a:t>
            </a:r>
            <a:r>
              <a:rPr lang="en-US" dirty="0" err="1"/>
              <a:t>muBq</a:t>
            </a:r>
            <a:r>
              <a:rPr lang="en-US" dirty="0"/>
              <a:t>/cm3 in the rock</a:t>
            </a:r>
          </a:p>
          <a:p>
            <a:pPr lvl="2"/>
            <a:r>
              <a:rPr lang="en-US" dirty="0"/>
              <a:t>It also gives a flux from the wall of 0.91E-5/cm^2/sec, as is claimed to be measured at SURF</a:t>
            </a:r>
          </a:p>
          <a:p>
            <a:pPr lvl="2"/>
            <a:r>
              <a:rPr lang="en-US" dirty="0">
                <a:solidFill>
                  <a:srgbClr val="FF0000"/>
                </a:solidFill>
              </a:rPr>
              <a:t>This is the rate with which to normalize properly</a:t>
            </a:r>
          </a:p>
          <a:p>
            <a:r>
              <a:rPr lang="en-US" dirty="0"/>
              <a:t>In the following plots you’ll see we need </a:t>
            </a:r>
            <a:r>
              <a:rPr lang="en-US" strike="sngStrike" dirty="0"/>
              <a:t>40</a:t>
            </a:r>
            <a:r>
              <a:rPr lang="en-US" dirty="0"/>
              <a:t> </a:t>
            </a:r>
            <a:r>
              <a:rPr lang="en-US" dirty="0">
                <a:solidFill>
                  <a:srgbClr val="FF0000"/>
                </a:solidFill>
              </a:rPr>
              <a:t>only</a:t>
            </a:r>
            <a:r>
              <a:rPr lang="en-US" dirty="0"/>
              <a:t> </a:t>
            </a:r>
            <a:r>
              <a:rPr lang="en-US" dirty="0">
                <a:solidFill>
                  <a:srgbClr val="FF0000"/>
                </a:solidFill>
              </a:rPr>
              <a:t>20</a:t>
            </a:r>
            <a:r>
              <a:rPr lang="en-US" dirty="0"/>
              <a:t> cm of Li-</a:t>
            </a:r>
            <a:r>
              <a:rPr lang="en-US" dirty="0" err="1"/>
              <a:t>Beacom</a:t>
            </a:r>
            <a:r>
              <a:rPr lang="en-US" dirty="0"/>
              <a:t> water bricks to just get by inside a 10cm acrylic box with O(100) n </a:t>
            </a:r>
            <a:r>
              <a:rPr lang="en-US" dirty="0" err="1"/>
              <a:t>bkgd</a:t>
            </a:r>
            <a:r>
              <a:rPr lang="en-US" dirty="0"/>
              <a:t> even after multiple site cuts at a 100 keV threshold</a:t>
            </a:r>
          </a:p>
          <a:p>
            <a:pPr lvl="1"/>
            <a:r>
              <a:rPr lang="en-US" dirty="0"/>
              <a:t>Sensitivity curves currently show 100 keV with 10 </a:t>
            </a:r>
            <a:r>
              <a:rPr lang="en-US" dirty="0" err="1"/>
              <a:t>bkgd</a:t>
            </a:r>
            <a:endParaRPr lang="en-US" dirty="0"/>
          </a:p>
          <a:p>
            <a:pPr lvl="1"/>
            <a:r>
              <a:rPr lang="en-US" dirty="0"/>
              <a:t>Would it kill us to have a 15-20cm thick acrylic box?</a:t>
            </a:r>
          </a:p>
          <a:p>
            <a:pPr lvl="2"/>
            <a:endParaRPr lang="en-US" dirty="0"/>
          </a:p>
        </p:txBody>
      </p:sp>
    </p:spTree>
    <p:extLst>
      <p:ext uri="{BB962C8B-B14F-4D97-AF65-F5344CB8AC3E}">
        <p14:creationId xmlns:p14="http://schemas.microsoft.com/office/powerpoint/2010/main" val="321062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8A1850-252F-5641-84F4-EAA4DB781D71}"/>
              </a:ext>
            </a:extLst>
          </p:cNvPr>
          <p:cNvSpPr>
            <a:spLocks noGrp="1"/>
          </p:cNvSpPr>
          <p:nvPr>
            <p:ph type="sldNum" sz="quarter" idx="12"/>
          </p:nvPr>
        </p:nvSpPr>
        <p:spPr/>
        <p:txBody>
          <a:bodyPr/>
          <a:lstStyle/>
          <a:p>
            <a:fld id="{FE7A4BB3-E848-5A44-82DF-322201952CD8}" type="slidenum">
              <a:rPr lang="en-US" smtClean="0"/>
              <a:pPr/>
              <a:t>30</a:t>
            </a:fld>
            <a:endParaRPr lang="en-US" dirty="0"/>
          </a:p>
        </p:txBody>
      </p:sp>
      <p:sp>
        <p:nvSpPr>
          <p:cNvPr id="3" name="Title 2">
            <a:extLst>
              <a:ext uri="{FF2B5EF4-FFF2-40B4-BE49-F238E27FC236}">
                <a16:creationId xmlns:a16="http://schemas.microsoft.com/office/drawing/2014/main" id="{44AA3D30-902C-7141-8C02-E47FF73DD840}"/>
              </a:ext>
            </a:extLst>
          </p:cNvPr>
          <p:cNvSpPr>
            <a:spLocks noGrp="1"/>
          </p:cNvSpPr>
          <p:nvPr>
            <p:ph type="title"/>
          </p:nvPr>
        </p:nvSpPr>
        <p:spPr/>
        <p:txBody>
          <a:bodyPr/>
          <a:lstStyle/>
          <a:p>
            <a:r>
              <a:rPr lang="en-US" dirty="0"/>
              <a:t>May 1, continued</a:t>
            </a:r>
          </a:p>
        </p:txBody>
      </p:sp>
      <p:sp>
        <p:nvSpPr>
          <p:cNvPr id="4" name="Content Placeholder 3">
            <a:extLst>
              <a:ext uri="{FF2B5EF4-FFF2-40B4-BE49-F238E27FC236}">
                <a16:creationId xmlns:a16="http://schemas.microsoft.com/office/drawing/2014/main" id="{DBCC82E0-E01D-4541-BE59-F7A993A1F08C}"/>
              </a:ext>
            </a:extLst>
          </p:cNvPr>
          <p:cNvSpPr>
            <a:spLocks noGrp="1"/>
          </p:cNvSpPr>
          <p:nvPr>
            <p:ph sz="quarter" idx="20"/>
          </p:nvPr>
        </p:nvSpPr>
        <p:spPr/>
        <p:txBody>
          <a:bodyPr/>
          <a:lstStyle/>
          <a:p>
            <a:r>
              <a:rPr lang="en-US" dirty="0" err="1"/>
              <a:t>ChrisJ</a:t>
            </a:r>
            <a:r>
              <a:rPr lang="en-US" dirty="0"/>
              <a:t> -- LZ and Xenon1T(latest) and </a:t>
            </a:r>
            <a:r>
              <a:rPr lang="en-US" dirty="0" err="1"/>
              <a:t>XenonNT</a:t>
            </a:r>
            <a:r>
              <a:rPr lang="en-US" dirty="0"/>
              <a:t>, </a:t>
            </a:r>
            <a:r>
              <a:rPr lang="en-US" dirty="0" err="1"/>
              <a:t>PandaX</a:t>
            </a:r>
            <a:endParaRPr lang="en-US" dirty="0"/>
          </a:p>
          <a:p>
            <a:pPr lvl="1"/>
            <a:r>
              <a:rPr lang="en-US" dirty="0" err="1"/>
              <a:t>SiPM</a:t>
            </a:r>
            <a:r>
              <a:rPr lang="en-US" dirty="0"/>
              <a:t> tile reference</a:t>
            </a:r>
          </a:p>
          <a:p>
            <a:pPr lvl="1"/>
            <a:r>
              <a:rPr lang="en-US" dirty="0"/>
              <a:t>Pg9 photon tracking</a:t>
            </a:r>
          </a:p>
          <a:p>
            <a:r>
              <a:rPr lang="en-US" dirty="0"/>
              <a:t>Eric – </a:t>
            </a:r>
            <a:r>
              <a:rPr lang="en-US" dirty="0" err="1"/>
              <a:t>bibl</a:t>
            </a:r>
            <a:r>
              <a:rPr lang="en-US" dirty="0"/>
              <a:t>, titles italicized, journals not, B </a:t>
            </a:r>
            <a:r>
              <a:rPr lang="en-US" dirty="0" err="1"/>
              <a:t>Loer’s</a:t>
            </a:r>
            <a:r>
              <a:rPr lang="en-US" dirty="0"/>
              <a:t> </a:t>
            </a:r>
            <a:r>
              <a:rPr lang="en-US" dirty="0" err="1"/>
              <a:t>github</a:t>
            </a:r>
            <a:r>
              <a:rPr lang="en-US" dirty="0"/>
              <a:t>, not thesis</a:t>
            </a:r>
          </a:p>
          <a:p>
            <a:pPr lvl="1"/>
            <a:r>
              <a:rPr lang="en-US" dirty="0"/>
              <a:t>Fix pg7-8 /s/cm3</a:t>
            </a:r>
          </a:p>
          <a:p>
            <a:pPr lvl="1"/>
            <a:r>
              <a:rPr lang="en-US" dirty="0"/>
              <a:t>Sec 4 add Ben’s 4 (with rho) parameters compared to </a:t>
            </a:r>
            <a:r>
              <a:rPr lang="en-US" dirty="0" err="1"/>
              <a:t>Lewyn</a:t>
            </a:r>
            <a:r>
              <a:rPr lang="en-US" dirty="0"/>
              <a:t>-Smith</a:t>
            </a:r>
          </a:p>
          <a:p>
            <a:r>
              <a:rPr lang="en-US" dirty="0"/>
              <a:t>Richard</a:t>
            </a:r>
          </a:p>
          <a:p>
            <a:pPr lvl="1"/>
            <a:r>
              <a:rPr lang="en-US" dirty="0"/>
              <a:t>Pg11, 1 </a:t>
            </a:r>
            <a:r>
              <a:rPr lang="en-US" dirty="0" err="1"/>
              <a:t>msec</a:t>
            </a:r>
            <a:r>
              <a:rPr lang="en-US" dirty="0"/>
              <a:t> </a:t>
            </a:r>
            <a:r>
              <a:rPr lang="en-US" dirty="0" err="1"/>
              <a:t>livetime</a:t>
            </a:r>
            <a:r>
              <a:rPr lang="en-US" dirty="0"/>
              <a:t> issue addressed by insisting only on </a:t>
            </a:r>
            <a:r>
              <a:rPr lang="en-US" dirty="0" err="1"/>
              <a:t>n.r.</a:t>
            </a:r>
            <a:r>
              <a:rPr lang="en-US" dirty="0"/>
              <a:t> </a:t>
            </a:r>
            <a:r>
              <a:rPr lang="en-US" dirty="0" err="1"/>
              <a:t>evts</a:t>
            </a:r>
            <a:endParaRPr lang="en-US" dirty="0"/>
          </a:p>
          <a:p>
            <a:pPr lvl="1"/>
            <a:r>
              <a:rPr lang="en-US" dirty="0" err="1"/>
              <a:t>Pg</a:t>
            </a:r>
            <a:r>
              <a:rPr lang="en-US" dirty="0"/>
              <a:t> 14 Pb210 plate-out leading to C13 in acrylic</a:t>
            </a:r>
          </a:p>
          <a:p>
            <a:pPr lvl="1"/>
            <a:r>
              <a:rPr lang="en-US" dirty="0"/>
              <a:t>End of Optical Sim about S1&amp;S2 add 2</a:t>
            </a:r>
            <a:r>
              <a:rPr lang="en-US" baseline="30000" dirty="0"/>
              <a:t>nd</a:t>
            </a:r>
            <a:r>
              <a:rPr lang="en-US" dirty="0"/>
              <a:t> reminder about optical separation</a:t>
            </a:r>
          </a:p>
        </p:txBody>
      </p:sp>
    </p:spTree>
    <p:extLst>
      <p:ext uri="{BB962C8B-B14F-4D97-AF65-F5344CB8AC3E}">
        <p14:creationId xmlns:p14="http://schemas.microsoft.com/office/powerpoint/2010/main" val="59065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3F0F81-2949-4245-88CF-EAD16B42B91B}"/>
              </a:ext>
            </a:extLst>
          </p:cNvPr>
          <p:cNvSpPr>
            <a:spLocks noGrp="1"/>
          </p:cNvSpPr>
          <p:nvPr>
            <p:ph type="sldNum" sz="quarter" idx="12"/>
          </p:nvPr>
        </p:nvSpPr>
        <p:spPr/>
        <p:txBody>
          <a:bodyPr/>
          <a:lstStyle/>
          <a:p>
            <a:fld id="{FE7A4BB3-E848-5A44-82DF-322201952CD8}" type="slidenum">
              <a:rPr lang="en-US" smtClean="0"/>
              <a:pPr/>
              <a:t>31</a:t>
            </a:fld>
            <a:endParaRPr lang="en-US" dirty="0"/>
          </a:p>
        </p:txBody>
      </p:sp>
      <p:sp>
        <p:nvSpPr>
          <p:cNvPr id="3" name="Title 2">
            <a:extLst>
              <a:ext uri="{FF2B5EF4-FFF2-40B4-BE49-F238E27FC236}">
                <a16:creationId xmlns:a16="http://schemas.microsoft.com/office/drawing/2014/main" id="{00702BBE-017A-BA46-9A84-27AAA6114216}"/>
              </a:ext>
            </a:extLst>
          </p:cNvPr>
          <p:cNvSpPr>
            <a:spLocks noGrp="1"/>
          </p:cNvSpPr>
          <p:nvPr>
            <p:ph type="title"/>
          </p:nvPr>
        </p:nvSpPr>
        <p:spPr/>
        <p:txBody>
          <a:bodyPr/>
          <a:lstStyle/>
          <a:p>
            <a:r>
              <a:rPr lang="en-US" dirty="0"/>
              <a:t>May 5, 2020</a:t>
            </a:r>
          </a:p>
        </p:txBody>
      </p:sp>
      <p:sp>
        <p:nvSpPr>
          <p:cNvPr id="4" name="Content Placeholder 3">
            <a:extLst>
              <a:ext uri="{FF2B5EF4-FFF2-40B4-BE49-F238E27FC236}">
                <a16:creationId xmlns:a16="http://schemas.microsoft.com/office/drawing/2014/main" id="{9577BBE3-BFAF-DF48-96EC-545755E09E4D}"/>
              </a:ext>
            </a:extLst>
          </p:cNvPr>
          <p:cNvSpPr>
            <a:spLocks noGrp="1"/>
          </p:cNvSpPr>
          <p:nvPr>
            <p:ph sz="quarter" idx="20"/>
          </p:nvPr>
        </p:nvSpPr>
        <p:spPr>
          <a:xfrm>
            <a:off x="1419307" y="1581912"/>
            <a:ext cx="12801600" cy="6376755"/>
          </a:xfrm>
        </p:spPr>
        <p:txBody>
          <a:bodyPr/>
          <a:lstStyle/>
          <a:p>
            <a:r>
              <a:rPr lang="en-US" sz="2000" dirty="0"/>
              <a:t>Done: </a:t>
            </a:r>
          </a:p>
          <a:p>
            <a:pPr lvl="1"/>
            <a:r>
              <a:rPr lang="en-US" sz="2000" dirty="0"/>
              <a:t>Items on </a:t>
            </a:r>
            <a:r>
              <a:rPr lang="en-US" sz="2000" dirty="0" err="1"/>
              <a:t>Prev</a:t>
            </a:r>
            <a:r>
              <a:rPr lang="en-US" sz="2000" dirty="0"/>
              <a:t> </a:t>
            </a:r>
            <a:r>
              <a:rPr lang="en-US" sz="2000" dirty="0" err="1"/>
              <a:t>pg</a:t>
            </a:r>
            <a:endParaRPr lang="en-US" sz="2000" dirty="0"/>
          </a:p>
          <a:p>
            <a:pPr lvl="1"/>
            <a:r>
              <a:rPr lang="en-US" sz="2000" dirty="0"/>
              <a:t>Last paragraph of </a:t>
            </a:r>
            <a:r>
              <a:rPr lang="en-US" sz="2000" dirty="0" err="1"/>
              <a:t>Discusion</a:t>
            </a:r>
            <a:r>
              <a:rPr lang="en-US" sz="2000" dirty="0"/>
              <a:t>/Results section changed</a:t>
            </a:r>
          </a:p>
          <a:p>
            <a:pPr lvl="1"/>
            <a:r>
              <a:rPr lang="en-US" sz="2000" dirty="0"/>
              <a:t>LZ sensitivity included and hopefully cleaner money plot</a:t>
            </a:r>
          </a:p>
          <a:p>
            <a:pPr lvl="2"/>
            <a:r>
              <a:rPr lang="en-US" dirty="0"/>
              <a:t>Needs to be Xenon-NT + LZ</a:t>
            </a:r>
          </a:p>
          <a:p>
            <a:pPr lvl="1"/>
            <a:r>
              <a:rPr lang="en-US" sz="2000" dirty="0"/>
              <a:t>Henning’s comments incorporated – if we agree</a:t>
            </a:r>
          </a:p>
          <a:p>
            <a:pPr lvl="2"/>
            <a:r>
              <a:rPr lang="en-US" dirty="0"/>
              <a:t>Less </a:t>
            </a:r>
            <a:r>
              <a:rPr lang="en-US" dirty="0" err="1"/>
              <a:t>UAr</a:t>
            </a:r>
            <a:r>
              <a:rPr lang="en-US" dirty="0"/>
              <a:t> comment, dates of data-taking for DUNE, DS20k</a:t>
            </a:r>
          </a:p>
          <a:p>
            <a:pPr lvl="1"/>
            <a:r>
              <a:rPr lang="en-US" sz="2000" dirty="0"/>
              <a:t>DUNE APB comments addressed, DUNE-&gt;DUNE-like</a:t>
            </a:r>
          </a:p>
          <a:p>
            <a:pPr lvl="1"/>
            <a:r>
              <a:rPr lang="en-US" sz="2000" dirty="0"/>
              <a:t>Mary calls the draft UNCLASS</a:t>
            </a:r>
          </a:p>
          <a:p>
            <a:r>
              <a:rPr lang="en-US" sz="2000" dirty="0"/>
              <a:t>To Do</a:t>
            </a:r>
          </a:p>
          <a:p>
            <a:pPr lvl="1"/>
            <a:r>
              <a:rPr lang="en-US" sz="2000" dirty="0"/>
              <a:t>Sens plot – today?, Richard interior </a:t>
            </a:r>
            <a:r>
              <a:rPr lang="en-US" sz="2000" dirty="0" err="1"/>
              <a:t>UAr</a:t>
            </a:r>
            <a:r>
              <a:rPr lang="en-US" sz="2000" dirty="0"/>
              <a:t>, Chris DUNE </a:t>
            </a:r>
            <a:r>
              <a:rPr lang="en-US" sz="2000" dirty="0" err="1"/>
              <a:t>discl</a:t>
            </a:r>
            <a:r>
              <a:rPr lang="en-US" sz="2000" dirty="0"/>
              <a:t>…</a:t>
            </a:r>
          </a:p>
          <a:p>
            <a:pPr lvl="2"/>
            <a:r>
              <a:rPr lang="en-US" sz="1600" dirty="0"/>
              <a:t>tag Release on Overleaf</a:t>
            </a:r>
          </a:p>
          <a:p>
            <a:pPr lvl="1"/>
            <a:r>
              <a:rPr lang="en-US" sz="2000" dirty="0"/>
              <a:t>To </a:t>
            </a:r>
            <a:r>
              <a:rPr lang="en-US" sz="2000" dirty="0" err="1"/>
              <a:t>InfoRelease</a:t>
            </a:r>
            <a:r>
              <a:rPr lang="en-US" sz="2000" dirty="0"/>
              <a:t>  </a:t>
            </a:r>
          </a:p>
          <a:p>
            <a:pPr lvl="1"/>
            <a:r>
              <a:rPr lang="en-US" sz="2000" dirty="0"/>
              <a:t>Reread by cob, wed</a:t>
            </a:r>
          </a:p>
          <a:p>
            <a:pPr lvl="1"/>
            <a:r>
              <a:rPr lang="en-US" sz="2000" dirty="0"/>
              <a:t>Draft to Jones</a:t>
            </a:r>
          </a:p>
          <a:p>
            <a:pPr lvl="1"/>
            <a:r>
              <a:rPr lang="en-US" sz="2000" dirty="0" err="1"/>
              <a:t>arXiv</a:t>
            </a:r>
            <a:endParaRPr lang="en-US" sz="2000" dirty="0"/>
          </a:p>
          <a:p>
            <a:pPr lvl="1"/>
            <a:r>
              <a:rPr lang="en-US" sz="2000" dirty="0"/>
              <a:t>Send </a:t>
            </a:r>
            <a:r>
              <a:rPr lang="en-US" sz="2000" dirty="0" err="1"/>
              <a:t>arXiv</a:t>
            </a:r>
            <a:r>
              <a:rPr lang="en-US" sz="2000" dirty="0"/>
              <a:t> link to </a:t>
            </a:r>
            <a:r>
              <a:rPr lang="en-US" sz="2000" dirty="0" err="1"/>
              <a:t>Galbiati</a:t>
            </a:r>
            <a:r>
              <a:rPr lang="en-US" sz="2000" dirty="0"/>
              <a:t>/MacDonald/</a:t>
            </a:r>
            <a:r>
              <a:rPr lang="en-US" sz="2000" dirty="0" err="1"/>
              <a:t>Pordes</a:t>
            </a:r>
            <a:r>
              <a:rPr lang="en-US" sz="2000" dirty="0"/>
              <a:t>?</a:t>
            </a:r>
          </a:p>
          <a:p>
            <a:pPr lvl="1"/>
            <a:r>
              <a:rPr lang="en-US" sz="2000" dirty="0"/>
              <a:t>Maury Goodman</a:t>
            </a:r>
          </a:p>
          <a:p>
            <a:pPr lvl="1"/>
            <a:r>
              <a:rPr lang="en-US" sz="2000" dirty="0"/>
              <a:t>JINST</a:t>
            </a:r>
          </a:p>
          <a:p>
            <a:pPr lvl="1"/>
            <a:endParaRPr lang="en-US" sz="2000" dirty="0"/>
          </a:p>
          <a:p>
            <a:pPr lvl="1"/>
            <a:endParaRPr lang="en-US" sz="2000" dirty="0"/>
          </a:p>
          <a:p>
            <a:pPr marL="548640" lvl="1" indent="0">
              <a:buNone/>
            </a:pPr>
            <a:endParaRPr lang="en-US" dirty="0"/>
          </a:p>
          <a:p>
            <a:pPr lvl="1"/>
            <a:endParaRPr lang="en-US" dirty="0"/>
          </a:p>
        </p:txBody>
      </p:sp>
    </p:spTree>
    <p:extLst>
      <p:ext uri="{BB962C8B-B14F-4D97-AF65-F5344CB8AC3E}">
        <p14:creationId xmlns:p14="http://schemas.microsoft.com/office/powerpoint/2010/main" val="113834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ED5AC6-7313-DB40-B003-F10CEB6016B9}"/>
              </a:ext>
            </a:extLst>
          </p:cNvPr>
          <p:cNvSpPr>
            <a:spLocks noGrp="1"/>
          </p:cNvSpPr>
          <p:nvPr>
            <p:ph type="sldNum" sz="quarter" idx="12"/>
          </p:nvPr>
        </p:nvSpPr>
        <p:spPr/>
        <p:txBody>
          <a:bodyPr/>
          <a:lstStyle/>
          <a:p>
            <a:fld id="{FE7A4BB3-E848-5A44-82DF-322201952CD8}" type="slidenum">
              <a:rPr lang="en-US" smtClean="0"/>
              <a:pPr/>
              <a:t>32</a:t>
            </a:fld>
            <a:endParaRPr lang="en-US" dirty="0"/>
          </a:p>
        </p:txBody>
      </p:sp>
      <p:sp>
        <p:nvSpPr>
          <p:cNvPr id="3" name="Title 2">
            <a:extLst>
              <a:ext uri="{FF2B5EF4-FFF2-40B4-BE49-F238E27FC236}">
                <a16:creationId xmlns:a16="http://schemas.microsoft.com/office/drawing/2014/main" id="{EEE15AE7-1354-C84D-BDDC-32BC439B4413}"/>
              </a:ext>
            </a:extLst>
          </p:cNvPr>
          <p:cNvSpPr>
            <a:spLocks noGrp="1"/>
          </p:cNvSpPr>
          <p:nvPr>
            <p:ph type="title"/>
          </p:nvPr>
        </p:nvSpPr>
        <p:spPr/>
        <p:txBody>
          <a:bodyPr/>
          <a:lstStyle/>
          <a:p>
            <a:r>
              <a:rPr lang="en-US" dirty="0"/>
              <a:t>May 8</a:t>
            </a:r>
          </a:p>
        </p:txBody>
      </p:sp>
      <p:sp>
        <p:nvSpPr>
          <p:cNvPr id="4" name="Content Placeholder 3">
            <a:extLst>
              <a:ext uri="{FF2B5EF4-FFF2-40B4-BE49-F238E27FC236}">
                <a16:creationId xmlns:a16="http://schemas.microsoft.com/office/drawing/2014/main" id="{3A63FB20-CC67-CB47-9A40-CBCCF73801C4}"/>
              </a:ext>
            </a:extLst>
          </p:cNvPr>
          <p:cNvSpPr>
            <a:spLocks noGrp="1"/>
          </p:cNvSpPr>
          <p:nvPr>
            <p:ph sz="quarter" idx="20"/>
          </p:nvPr>
        </p:nvSpPr>
        <p:spPr/>
        <p:txBody>
          <a:bodyPr/>
          <a:lstStyle/>
          <a:p>
            <a:r>
              <a:rPr lang="en-US" dirty="0"/>
              <a:t>Richard modifies n 2-site description to be 1 S1s and 2 S2s in response to Ben J’s question. Softens language on obtainability of </a:t>
            </a:r>
            <a:r>
              <a:rPr lang="en-US" dirty="0" err="1"/>
              <a:t>UAr</a:t>
            </a:r>
            <a:r>
              <a:rPr lang="en-US" dirty="0"/>
              <a:t>, per Henning</a:t>
            </a:r>
          </a:p>
          <a:p>
            <a:r>
              <a:rPr lang="en-US" dirty="0"/>
              <a:t>Eric fixes bibliography ordering, inserts Bryan’s mostly spelling/grammar edits, fixes the sensitivity plot to remove “LIMIT” from “Darkside50-LIMIT”. We decide to leave in the “prepared for JINST”</a:t>
            </a:r>
          </a:p>
          <a:p>
            <a:r>
              <a:rPr lang="en-US" dirty="0"/>
              <a:t>Chris J needs to re-run the toy light sim with appropriate parameters on new fid v, since he had been using the old fid v. First pass suggests he has to allow more reflections</a:t>
            </a:r>
          </a:p>
          <a:p>
            <a:endParaRPr lang="en-US" dirty="0"/>
          </a:p>
          <a:p>
            <a:r>
              <a:rPr lang="en-US" dirty="0"/>
              <a:t>Else, everyone signs off</a:t>
            </a:r>
          </a:p>
          <a:p>
            <a:r>
              <a:rPr lang="en-US" dirty="0"/>
              <a:t>Chris will </a:t>
            </a:r>
            <a:r>
              <a:rPr lang="en-US" dirty="0" err="1"/>
              <a:t>fwd</a:t>
            </a:r>
            <a:r>
              <a:rPr lang="en-US" dirty="0"/>
              <a:t> the </a:t>
            </a:r>
            <a:r>
              <a:rPr lang="en-US" dirty="0" err="1"/>
              <a:t>arXiv</a:t>
            </a:r>
            <a:r>
              <a:rPr lang="en-US" dirty="0"/>
              <a:t> link, per Henning, to </a:t>
            </a:r>
            <a:r>
              <a:rPr lang="en-US" dirty="0" err="1"/>
              <a:t>Art,Cristiano,Stephen</a:t>
            </a:r>
            <a:endParaRPr lang="en-US" dirty="0"/>
          </a:p>
        </p:txBody>
      </p:sp>
    </p:spTree>
    <p:extLst>
      <p:ext uri="{BB962C8B-B14F-4D97-AF65-F5344CB8AC3E}">
        <p14:creationId xmlns:p14="http://schemas.microsoft.com/office/powerpoint/2010/main" val="325308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1904AE-BC9A-9841-8F6D-010B7364E0A3}"/>
              </a:ext>
            </a:extLst>
          </p:cNvPr>
          <p:cNvSpPr>
            <a:spLocks noGrp="1"/>
          </p:cNvSpPr>
          <p:nvPr>
            <p:ph type="sldNum" sz="quarter" idx="12"/>
          </p:nvPr>
        </p:nvSpPr>
        <p:spPr/>
        <p:txBody>
          <a:bodyPr/>
          <a:lstStyle/>
          <a:p>
            <a:fld id="{FE7A4BB3-E848-5A44-82DF-322201952CD8}" type="slidenum">
              <a:rPr lang="en-US" smtClean="0"/>
              <a:pPr/>
              <a:t>33</a:t>
            </a:fld>
            <a:endParaRPr lang="en-US" dirty="0"/>
          </a:p>
        </p:txBody>
      </p:sp>
      <p:sp>
        <p:nvSpPr>
          <p:cNvPr id="3" name="Title 2">
            <a:extLst>
              <a:ext uri="{FF2B5EF4-FFF2-40B4-BE49-F238E27FC236}">
                <a16:creationId xmlns:a16="http://schemas.microsoft.com/office/drawing/2014/main" id="{E554AFC2-82AE-524E-8FDB-460102FDA44F}"/>
              </a:ext>
            </a:extLst>
          </p:cNvPr>
          <p:cNvSpPr>
            <a:spLocks noGrp="1"/>
          </p:cNvSpPr>
          <p:nvPr>
            <p:ph type="title"/>
          </p:nvPr>
        </p:nvSpPr>
        <p:spPr/>
        <p:txBody>
          <a:bodyPr/>
          <a:lstStyle/>
          <a:p>
            <a:r>
              <a:rPr lang="en-US" dirty="0"/>
              <a:t>10-May, 6-June</a:t>
            </a:r>
          </a:p>
        </p:txBody>
      </p:sp>
      <p:sp>
        <p:nvSpPr>
          <p:cNvPr id="4" name="Content Placeholder 3">
            <a:extLst>
              <a:ext uri="{FF2B5EF4-FFF2-40B4-BE49-F238E27FC236}">
                <a16:creationId xmlns:a16="http://schemas.microsoft.com/office/drawing/2014/main" id="{BED3BF8D-90D5-6F4D-BFB2-176486CE1DF6}"/>
              </a:ext>
            </a:extLst>
          </p:cNvPr>
          <p:cNvSpPr>
            <a:spLocks noGrp="1"/>
          </p:cNvSpPr>
          <p:nvPr>
            <p:ph sz="quarter" idx="20"/>
          </p:nvPr>
        </p:nvSpPr>
        <p:spPr/>
        <p:txBody>
          <a:bodyPr/>
          <a:lstStyle/>
          <a:p>
            <a:r>
              <a:rPr lang="en-US" dirty="0"/>
              <a:t>Chris fixes his light yield plot </a:t>
            </a:r>
          </a:p>
          <a:p>
            <a:pPr lvl="1"/>
            <a:r>
              <a:rPr lang="en-US" dirty="0"/>
              <a:t>Photons detected / keV vs fractional coverage</a:t>
            </a:r>
          </a:p>
          <a:p>
            <a:pPr lvl="1"/>
            <a:endParaRPr lang="en-US" dirty="0"/>
          </a:p>
          <a:p>
            <a:r>
              <a:rPr lang="en-US" dirty="0"/>
              <a:t>Paper to </a:t>
            </a:r>
            <a:r>
              <a:rPr lang="en-US" dirty="0" err="1"/>
              <a:t>arXiv</a:t>
            </a:r>
            <a:r>
              <a:rPr lang="en-US" dirty="0"/>
              <a:t> at ~7pm PDT, 10-May</a:t>
            </a:r>
          </a:p>
          <a:p>
            <a:r>
              <a:rPr lang="en-US" dirty="0"/>
              <a:t>:Published to </a:t>
            </a:r>
            <a:r>
              <a:rPr lang="en-US" dirty="0" err="1"/>
              <a:t>arXiv</a:t>
            </a:r>
            <a:r>
              <a:rPr lang="en-US" dirty="0"/>
              <a:t> on 11-May</a:t>
            </a:r>
          </a:p>
          <a:p>
            <a:pPr lvl="1"/>
            <a:r>
              <a:rPr lang="en-US" dirty="0">
                <a:hlinkClick r:id="rId2"/>
              </a:rPr>
              <a:t>https://arxiv.org/abs/2005.04824</a:t>
            </a:r>
            <a:endParaRPr lang="en-US" dirty="0"/>
          </a:p>
          <a:p>
            <a:pPr lvl="1"/>
            <a:endParaRPr lang="en-US" dirty="0"/>
          </a:p>
          <a:p>
            <a:r>
              <a:rPr lang="en-US" dirty="0"/>
              <a:t>Sent to JINST on 11-May</a:t>
            </a:r>
          </a:p>
          <a:p>
            <a:r>
              <a:rPr lang="en-US" dirty="0"/>
              <a:t>Referee report received on 6-June. See next few slides.</a:t>
            </a:r>
          </a:p>
          <a:p>
            <a:r>
              <a:rPr lang="en-US" dirty="0"/>
              <a:t>In the code repo, along with this document ()</a:t>
            </a:r>
          </a:p>
        </p:txBody>
      </p:sp>
    </p:spTree>
    <p:extLst>
      <p:ext uri="{BB962C8B-B14F-4D97-AF65-F5344CB8AC3E}">
        <p14:creationId xmlns:p14="http://schemas.microsoft.com/office/powerpoint/2010/main" val="293143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6E1B0E-8D0A-0C48-BF65-1972DBB23953}"/>
              </a:ext>
            </a:extLst>
          </p:cNvPr>
          <p:cNvSpPr>
            <a:spLocks noGrp="1"/>
          </p:cNvSpPr>
          <p:nvPr>
            <p:ph type="sldNum" sz="quarter" idx="12"/>
          </p:nvPr>
        </p:nvSpPr>
        <p:spPr/>
        <p:txBody>
          <a:bodyPr/>
          <a:lstStyle/>
          <a:p>
            <a:fld id="{FE7A4BB3-E848-5A44-82DF-322201952CD8}" type="slidenum">
              <a:rPr lang="en-US" smtClean="0"/>
              <a:pPr/>
              <a:t>34</a:t>
            </a:fld>
            <a:endParaRPr lang="en-US" dirty="0"/>
          </a:p>
        </p:txBody>
      </p:sp>
      <p:sp>
        <p:nvSpPr>
          <p:cNvPr id="3" name="Title 2">
            <a:extLst>
              <a:ext uri="{FF2B5EF4-FFF2-40B4-BE49-F238E27FC236}">
                <a16:creationId xmlns:a16="http://schemas.microsoft.com/office/drawing/2014/main" id="{32C414F8-45F9-2F45-80D1-98377ADFD073}"/>
              </a:ext>
            </a:extLst>
          </p:cNvPr>
          <p:cNvSpPr>
            <a:spLocks noGrp="1"/>
          </p:cNvSpPr>
          <p:nvPr>
            <p:ph type="title"/>
          </p:nvPr>
        </p:nvSpPr>
        <p:spPr/>
        <p:txBody>
          <a:bodyPr/>
          <a:lstStyle/>
          <a:p>
            <a:r>
              <a:rPr lang="en-US" dirty="0"/>
              <a:t>12-June key JINST referee comments</a:t>
            </a:r>
          </a:p>
        </p:txBody>
      </p:sp>
      <p:sp>
        <p:nvSpPr>
          <p:cNvPr id="8" name="Content Placeholder 7">
            <a:extLst>
              <a:ext uri="{FF2B5EF4-FFF2-40B4-BE49-F238E27FC236}">
                <a16:creationId xmlns:a16="http://schemas.microsoft.com/office/drawing/2014/main" id="{A6E76EE3-A81A-8343-AA00-5E8FEA79337C}"/>
              </a:ext>
            </a:extLst>
          </p:cNvPr>
          <p:cNvSpPr>
            <a:spLocks noGrp="1"/>
          </p:cNvSpPr>
          <p:nvPr>
            <p:ph sz="quarter" idx="20"/>
          </p:nvPr>
        </p:nvSpPr>
        <p:spPr/>
        <p:txBody>
          <a:bodyPr/>
          <a:lstStyle/>
          <a:p>
            <a:r>
              <a:rPr lang="en-US" dirty="0"/>
              <a:t>Using </a:t>
            </a:r>
            <a:r>
              <a:rPr lang="en-US" dirty="0" err="1"/>
              <a:t>UAr</a:t>
            </a:r>
            <a:r>
              <a:rPr lang="en-US" dirty="0"/>
              <a:t> in the fourth DUNE module is an idea that has been floating around the community for some time (see for example Kate </a:t>
            </a:r>
            <a:r>
              <a:rPr lang="en-US" dirty="0" err="1"/>
              <a:t>Scholberg’s</a:t>
            </a:r>
            <a:r>
              <a:rPr lang="en-US" dirty="0"/>
              <a:t> contribution to ["The Low-Radioactivity Underground Argon Workshop: A workshop synopsis", arXiv:1901.10108], which should be cited here). Nevertheless, to this reviewer’s knowledge this is the first time the possibility is explored formally with a detector design study.</a:t>
            </a:r>
          </a:p>
          <a:p>
            <a:endParaRPr lang="en-US" dirty="0"/>
          </a:p>
        </p:txBody>
      </p:sp>
    </p:spTree>
    <p:extLst>
      <p:ext uri="{BB962C8B-B14F-4D97-AF65-F5344CB8AC3E}">
        <p14:creationId xmlns:p14="http://schemas.microsoft.com/office/powerpoint/2010/main" val="46941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05A562-D601-5446-9FA1-DC3E5EEF560B}"/>
              </a:ext>
            </a:extLst>
          </p:cNvPr>
          <p:cNvSpPr>
            <a:spLocks noGrp="1"/>
          </p:cNvSpPr>
          <p:nvPr>
            <p:ph type="sldNum" sz="quarter" idx="12"/>
          </p:nvPr>
        </p:nvSpPr>
        <p:spPr/>
        <p:txBody>
          <a:bodyPr/>
          <a:lstStyle/>
          <a:p>
            <a:fld id="{FE7A4BB3-E848-5A44-82DF-322201952CD8}" type="slidenum">
              <a:rPr lang="en-US" smtClean="0"/>
              <a:pPr/>
              <a:t>35</a:t>
            </a:fld>
            <a:endParaRPr lang="en-US" dirty="0"/>
          </a:p>
        </p:txBody>
      </p:sp>
      <p:sp>
        <p:nvSpPr>
          <p:cNvPr id="3" name="Title 2">
            <a:extLst>
              <a:ext uri="{FF2B5EF4-FFF2-40B4-BE49-F238E27FC236}">
                <a16:creationId xmlns:a16="http://schemas.microsoft.com/office/drawing/2014/main" id="{54BB9354-DE21-C140-9B91-E8DF7A948BB2}"/>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64884DD8-0AB7-AE47-A972-B8E2AE5E0C12}"/>
              </a:ext>
            </a:extLst>
          </p:cNvPr>
          <p:cNvSpPr>
            <a:spLocks noGrp="1"/>
          </p:cNvSpPr>
          <p:nvPr>
            <p:ph sz="quarter" idx="20"/>
          </p:nvPr>
        </p:nvSpPr>
        <p:spPr/>
        <p:txBody>
          <a:bodyPr/>
          <a:lstStyle/>
          <a:p>
            <a:r>
              <a:rPr lang="en-US" dirty="0"/>
              <a:t>The proposal presented in this manuscript is well-researched and well-written. Some design elements could be better supported by more detailed background estimate studies, although this could come later in a future Technical Design Report. In particular, it is unclear whether some of the chosen shielding thickness values are in fact optimal (3.5 m of </a:t>
            </a:r>
            <a:r>
              <a:rPr lang="en-US" dirty="0" err="1"/>
              <a:t>UAr</a:t>
            </a:r>
            <a:r>
              <a:rPr lang="en-US" dirty="0"/>
              <a:t> outside the fiducial region on all sides, 5 cm acrylic walls), so the 1 </a:t>
            </a:r>
            <a:r>
              <a:rPr lang="en-US" dirty="0" err="1"/>
              <a:t>kT</a:t>
            </a:r>
            <a:r>
              <a:rPr lang="en-US" dirty="0"/>
              <a:t> fiducial mass sounds arbitrary. Could it be made larger in the transverse dimension? Part of this answer is provided in Figure 3 on the dominant reducible neutron backgrounds: it would be best to show how, based on this simulation, the dark matter sensitivity (based on total background estimates at a given threshold) depends on the transverse dimension of the fiducial region.</a:t>
            </a:r>
          </a:p>
          <a:p>
            <a:endParaRPr lang="en-US" dirty="0"/>
          </a:p>
        </p:txBody>
      </p:sp>
    </p:spTree>
    <p:extLst>
      <p:ext uri="{BB962C8B-B14F-4D97-AF65-F5344CB8AC3E}">
        <p14:creationId xmlns:p14="http://schemas.microsoft.com/office/powerpoint/2010/main" val="101337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23E7D-4800-4943-8901-7DF9A86E39B8}"/>
              </a:ext>
            </a:extLst>
          </p:cNvPr>
          <p:cNvSpPr>
            <a:spLocks noGrp="1"/>
          </p:cNvSpPr>
          <p:nvPr>
            <p:ph type="sldNum" sz="quarter" idx="12"/>
          </p:nvPr>
        </p:nvSpPr>
        <p:spPr/>
        <p:txBody>
          <a:bodyPr/>
          <a:lstStyle/>
          <a:p>
            <a:fld id="{FE7A4BB3-E848-5A44-82DF-322201952CD8}" type="slidenum">
              <a:rPr lang="en-US" smtClean="0"/>
              <a:pPr/>
              <a:t>36</a:t>
            </a:fld>
            <a:endParaRPr lang="en-US" dirty="0"/>
          </a:p>
        </p:txBody>
      </p:sp>
      <p:sp>
        <p:nvSpPr>
          <p:cNvPr id="3" name="Title 2">
            <a:extLst>
              <a:ext uri="{FF2B5EF4-FFF2-40B4-BE49-F238E27FC236}">
                <a16:creationId xmlns:a16="http://schemas.microsoft.com/office/drawing/2014/main" id="{28D9563B-F589-3B44-8B52-976723CC829F}"/>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7F599235-42D2-D340-B9A2-6F31A3084BB2}"/>
              </a:ext>
            </a:extLst>
          </p:cNvPr>
          <p:cNvSpPr>
            <a:spLocks noGrp="1"/>
          </p:cNvSpPr>
          <p:nvPr>
            <p:ph sz="quarter" idx="20"/>
          </p:nvPr>
        </p:nvSpPr>
        <p:spPr/>
        <p:txBody>
          <a:bodyPr/>
          <a:lstStyle/>
          <a:p>
            <a:r>
              <a:rPr lang="en-US" dirty="0"/>
              <a:t>The photon counting study seems sound to first order, given the assumptions stated. Attenuation in argon is explicitly neglected on page 9, however for a detector of this size the effect may actually be significant: for example [Neumeier, A. et al. EPJC 72, 2190 (2012)] measured an effective attenuation length on the order of 1.6 m. It would be worth quantifying the impact of this effect on the ability to reach the required PE yield at the photodetectors.</a:t>
            </a:r>
          </a:p>
        </p:txBody>
      </p:sp>
    </p:spTree>
    <p:extLst>
      <p:ext uri="{BB962C8B-B14F-4D97-AF65-F5344CB8AC3E}">
        <p14:creationId xmlns:p14="http://schemas.microsoft.com/office/powerpoint/2010/main" val="405747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2AE90-F909-6C42-88DD-6FBC849AA297}"/>
              </a:ext>
            </a:extLst>
          </p:cNvPr>
          <p:cNvSpPr>
            <a:spLocks noGrp="1"/>
          </p:cNvSpPr>
          <p:nvPr>
            <p:ph type="sldNum" sz="quarter" idx="12"/>
          </p:nvPr>
        </p:nvSpPr>
        <p:spPr/>
        <p:txBody>
          <a:bodyPr/>
          <a:lstStyle/>
          <a:p>
            <a:fld id="{FE7A4BB3-E848-5A44-82DF-322201952CD8}" type="slidenum">
              <a:rPr lang="en-US" smtClean="0"/>
              <a:pPr/>
              <a:t>37</a:t>
            </a:fld>
            <a:endParaRPr lang="en-US" dirty="0"/>
          </a:p>
        </p:txBody>
      </p:sp>
      <p:sp>
        <p:nvSpPr>
          <p:cNvPr id="3" name="Title 2">
            <a:extLst>
              <a:ext uri="{FF2B5EF4-FFF2-40B4-BE49-F238E27FC236}">
                <a16:creationId xmlns:a16="http://schemas.microsoft.com/office/drawing/2014/main" id="{894D4DFC-870E-8C42-816F-EF9412FE8D4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9E1E1FA-8871-9D4A-84DE-C82B4D4B2F4D}"/>
              </a:ext>
            </a:extLst>
          </p:cNvPr>
          <p:cNvSpPr>
            <a:spLocks noGrp="1"/>
          </p:cNvSpPr>
          <p:nvPr>
            <p:ph sz="quarter" idx="20"/>
          </p:nvPr>
        </p:nvSpPr>
        <p:spPr/>
        <p:txBody>
          <a:bodyPr/>
          <a:lstStyle/>
          <a:p>
            <a:r>
              <a:rPr lang="en-US" dirty="0"/>
              <a:t>Expected background studies are thorough for some sources, namely radiogenic neutrons, as well as beta and gamma rays, and the irreducible neutrino background. They are however incomplete or absent for other sources, e.g. - Cherenkov backgrounds are very briefly mentioned on page 11 as neglected. They could be a very significant source of high-f90, low-PE background for a detector with this technology and size, and deserve further study. - Alpha decays with unusual topologies, either with limited path length in </a:t>
            </a:r>
            <a:r>
              <a:rPr lang="en-US" dirty="0" err="1"/>
              <a:t>LAr</a:t>
            </a:r>
            <a:r>
              <a:rPr lang="en-US" dirty="0"/>
              <a:t> leading to smaller energy depositions, or with light-shadowing effects, can provide significant backgrounds that are not considered here. Without necessarily going into much detail, they would be important to mention too</a:t>
            </a:r>
          </a:p>
        </p:txBody>
      </p:sp>
    </p:spTree>
    <p:extLst>
      <p:ext uri="{BB962C8B-B14F-4D97-AF65-F5344CB8AC3E}">
        <p14:creationId xmlns:p14="http://schemas.microsoft.com/office/powerpoint/2010/main" val="19352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2E388A-F15B-C14B-AC63-D3A09F8AA0E4}"/>
              </a:ext>
            </a:extLst>
          </p:cNvPr>
          <p:cNvSpPr>
            <a:spLocks noGrp="1"/>
          </p:cNvSpPr>
          <p:nvPr>
            <p:ph type="sldNum" sz="quarter" idx="12"/>
          </p:nvPr>
        </p:nvSpPr>
        <p:spPr/>
        <p:txBody>
          <a:bodyPr/>
          <a:lstStyle/>
          <a:p>
            <a:fld id="{FE7A4BB3-E848-5A44-82DF-322201952CD8}" type="slidenum">
              <a:rPr lang="en-US" smtClean="0"/>
              <a:pPr/>
              <a:t>38</a:t>
            </a:fld>
            <a:endParaRPr lang="en-US" dirty="0"/>
          </a:p>
        </p:txBody>
      </p:sp>
      <p:sp>
        <p:nvSpPr>
          <p:cNvPr id="3" name="Title 2">
            <a:extLst>
              <a:ext uri="{FF2B5EF4-FFF2-40B4-BE49-F238E27FC236}">
                <a16:creationId xmlns:a16="http://schemas.microsoft.com/office/drawing/2014/main" id="{0A84C3C6-E4D2-AD47-841E-6552EA59044B}"/>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E42FAF3-C602-0940-AC86-B48A8B25BC31}"/>
              </a:ext>
            </a:extLst>
          </p:cNvPr>
          <p:cNvSpPr>
            <a:spLocks noGrp="1"/>
          </p:cNvSpPr>
          <p:nvPr>
            <p:ph sz="quarter" idx="20"/>
          </p:nvPr>
        </p:nvSpPr>
        <p:spPr/>
        <p:txBody>
          <a:bodyPr/>
          <a:lstStyle/>
          <a:p>
            <a:r>
              <a:rPr lang="en-US" dirty="0"/>
              <a:t>Overall, this contribution contains significant new material, is of high quality and scientific interest, is written in good, scientific English and is on subject matter covered by the Journal of Instrumentation. It is therefore recommended for publication, with revisions addressing the above points (in a manner reasonable for such a preliminary study).</a:t>
            </a:r>
          </a:p>
        </p:txBody>
      </p:sp>
    </p:spTree>
    <p:extLst>
      <p:ext uri="{BB962C8B-B14F-4D97-AF65-F5344CB8AC3E}">
        <p14:creationId xmlns:p14="http://schemas.microsoft.com/office/powerpoint/2010/main" val="28416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5DA67-9743-3042-9D31-AA64C11573AA}"/>
              </a:ext>
            </a:extLst>
          </p:cNvPr>
          <p:cNvSpPr>
            <a:spLocks noGrp="1"/>
          </p:cNvSpPr>
          <p:nvPr>
            <p:ph type="sldNum" sz="quarter" idx="12"/>
          </p:nvPr>
        </p:nvSpPr>
        <p:spPr/>
        <p:txBody>
          <a:bodyPr/>
          <a:lstStyle/>
          <a:p>
            <a:fld id="{FE7A4BB3-E848-5A44-82DF-322201952CD8}" type="slidenum">
              <a:rPr lang="en-US" smtClean="0"/>
              <a:pPr/>
              <a:t>39</a:t>
            </a:fld>
            <a:endParaRPr lang="en-US" dirty="0"/>
          </a:p>
        </p:txBody>
      </p:sp>
      <p:sp>
        <p:nvSpPr>
          <p:cNvPr id="3" name="Title 2">
            <a:extLst>
              <a:ext uri="{FF2B5EF4-FFF2-40B4-BE49-F238E27FC236}">
                <a16:creationId xmlns:a16="http://schemas.microsoft.com/office/drawing/2014/main" id="{A70B6DBB-353F-7549-940B-CFEEB3338929}"/>
              </a:ext>
            </a:extLst>
          </p:cNvPr>
          <p:cNvSpPr>
            <a:spLocks noGrp="1"/>
          </p:cNvSpPr>
          <p:nvPr>
            <p:ph type="title"/>
          </p:nvPr>
        </p:nvSpPr>
        <p:spPr/>
        <p:txBody>
          <a:bodyPr/>
          <a:lstStyle/>
          <a:p>
            <a:r>
              <a:rPr lang="en-US" dirty="0"/>
              <a:t>Minor text revision requests</a:t>
            </a:r>
          </a:p>
        </p:txBody>
      </p:sp>
      <p:sp>
        <p:nvSpPr>
          <p:cNvPr id="4" name="Content Placeholder 3">
            <a:extLst>
              <a:ext uri="{FF2B5EF4-FFF2-40B4-BE49-F238E27FC236}">
                <a16:creationId xmlns:a16="http://schemas.microsoft.com/office/drawing/2014/main" id="{252174FA-D0DA-6B42-89DB-FABD8F6B4BCE}"/>
              </a:ext>
            </a:extLst>
          </p:cNvPr>
          <p:cNvSpPr>
            <a:spLocks noGrp="1"/>
          </p:cNvSpPr>
          <p:nvPr>
            <p:ph sz="quarter" idx="20"/>
          </p:nvPr>
        </p:nvSpPr>
        <p:spPr/>
        <p:txBody>
          <a:bodyPr/>
          <a:lstStyle/>
          <a:p>
            <a:r>
              <a:rPr lang="en-US" sz="1600" dirty="0"/>
              <a:t>Minor text revisions are also recommended, as follows. </a:t>
            </a:r>
          </a:p>
          <a:p>
            <a:r>
              <a:rPr lang="en-US" sz="1600" dirty="0"/>
              <a:t>Throughout "Darkside" –&gt;"</a:t>
            </a:r>
            <a:r>
              <a:rPr lang="en-US" sz="1600" dirty="0" err="1"/>
              <a:t>DarkSide</a:t>
            </a:r>
            <a:r>
              <a:rPr lang="en-US" sz="1600" dirty="0"/>
              <a:t>" including on Figure 6 page 2 </a:t>
            </a:r>
            <a:br>
              <a:rPr lang="en-US" sz="1600" dirty="0"/>
            </a:br>
            <a:r>
              <a:rPr lang="en-US" sz="1600" dirty="0"/>
              <a:t>"DP phase" –&gt;"DP" as P stands for phase </a:t>
            </a:r>
          </a:p>
          <a:p>
            <a:r>
              <a:rPr lang="en-US" sz="1600" dirty="0"/>
              <a:t>page 4 "The motivation of the size of the inner volume is largely cost-based": this may be true for directions along the photodetector plane, but not perpendicular to it? </a:t>
            </a:r>
          </a:p>
          <a:p>
            <a:r>
              <a:rPr lang="en-US" sz="1600" dirty="0"/>
              <a:t>page 5 "Darkside50" –&gt;"DarkSide-50" with dash </a:t>
            </a:r>
          </a:p>
          <a:p>
            <a:r>
              <a:rPr lang="en-US" sz="1600" dirty="0"/>
              <a:t>page 6 7.3*10ˆ-4 </a:t>
            </a:r>
            <a:r>
              <a:rPr lang="en-US" sz="1600" dirty="0" err="1"/>
              <a:t>Bq</a:t>
            </a:r>
            <a:r>
              <a:rPr lang="en-US" sz="1600" dirty="0"/>
              <a:t>/kg * 4.3*10ˆ6 kg = 3.1 </a:t>
            </a:r>
            <a:r>
              <a:rPr lang="en-US" sz="1600" dirty="0" err="1"/>
              <a:t>kBq</a:t>
            </a:r>
            <a:r>
              <a:rPr lang="en-US" sz="1600" dirty="0"/>
              <a:t>, suggesting to write this number explicitly </a:t>
            </a:r>
          </a:p>
          <a:p>
            <a:r>
              <a:rPr lang="en-US" sz="1600" dirty="0"/>
              <a:t>"12 events" pileup over which period of time? </a:t>
            </a:r>
          </a:p>
          <a:p>
            <a:r>
              <a:rPr lang="en-US" sz="1600" dirty="0">
                <a:solidFill>
                  <a:schemeClr val="accent6"/>
                </a:solidFill>
              </a:rPr>
              <a:t>page 8 Figure 2 x-axis quantity missing "neutron energy [MeV]" </a:t>
            </a:r>
          </a:p>
          <a:p>
            <a:r>
              <a:rPr lang="en-US" sz="1600" dirty="0">
                <a:solidFill>
                  <a:schemeClr val="accent6"/>
                </a:solidFill>
              </a:rPr>
              <a:t>page 14 Footnote: please write km/sec unit after each speed value </a:t>
            </a:r>
          </a:p>
          <a:p>
            <a:r>
              <a:rPr lang="en-US" sz="1600" dirty="0">
                <a:solidFill>
                  <a:schemeClr val="accent6"/>
                </a:solidFill>
              </a:rPr>
              <a:t>page 15 Figure 6: DEAP-3600 curve does seem to reflect their latest results, although the correct reference is [DEAP Collaboration, Search for dark matter with a 231-day exposure of liquid argon using DEAP-3600 at SNOLAB. Physical Review D, 100 (2019) 022004]: please add in caption and References section. </a:t>
            </a:r>
            <a:r>
              <a:rPr lang="en-US" sz="1600" dirty="0">
                <a:solidFill>
                  <a:schemeClr val="accent2"/>
                </a:solidFill>
              </a:rPr>
              <a:t>Reference missing in Figure 6 caption for </a:t>
            </a:r>
            <a:r>
              <a:rPr lang="en-US" sz="1600" dirty="0" err="1">
                <a:solidFill>
                  <a:schemeClr val="accent2"/>
                </a:solidFill>
              </a:rPr>
              <a:t>XENONnT</a:t>
            </a:r>
            <a:r>
              <a:rPr lang="en-US" sz="1600" dirty="0">
                <a:solidFill>
                  <a:schemeClr val="accent2"/>
                </a:solidFill>
              </a:rPr>
              <a:t> expected sensitivity</a:t>
            </a:r>
            <a:r>
              <a:rPr lang="en-US" sz="1600" dirty="0">
                <a:solidFill>
                  <a:schemeClr val="accent6"/>
                </a:solidFill>
              </a:rPr>
              <a:t>. Figure 6 title and caption: after "90%" add "C.L." Figure 6 y-axis would be clearer as "Spin-independent WIMP nucleon cross section [cmˆ2]" Figure 6 x-axis unit should be [</a:t>
            </a:r>
            <a:r>
              <a:rPr lang="en-US" sz="1600" dirty="0" err="1">
                <a:solidFill>
                  <a:schemeClr val="accent6"/>
                </a:solidFill>
              </a:rPr>
              <a:t>TeV</a:t>
            </a:r>
            <a:r>
              <a:rPr lang="en-US" sz="1600" dirty="0">
                <a:solidFill>
                  <a:schemeClr val="accent6"/>
                </a:solidFill>
              </a:rPr>
              <a:t>/cˆ2]</a:t>
            </a:r>
          </a:p>
        </p:txBody>
      </p:sp>
    </p:spTree>
    <p:extLst>
      <p:ext uri="{BB962C8B-B14F-4D97-AF65-F5344CB8AC3E}">
        <p14:creationId xmlns:p14="http://schemas.microsoft.com/office/powerpoint/2010/main" val="34498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87AB-4F98-9742-8FDA-287DBD4FA16E}"/>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2E83C391-CC53-BB4F-BAC1-9C1A60D224F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2B82AAD-A3EF-2047-AC96-5FC2A7786A9C}"/>
              </a:ext>
            </a:extLst>
          </p:cNvPr>
          <p:cNvSpPr>
            <a:spLocks noGrp="1"/>
          </p:cNvSpPr>
          <p:nvPr>
            <p:ph sz="quarter" idx="20"/>
          </p:nvPr>
        </p:nvSpPr>
        <p:spPr/>
        <p:txBody>
          <a:bodyPr/>
          <a:lstStyle/>
          <a:p>
            <a:r>
              <a:rPr lang="en-US" dirty="0"/>
              <a:t>I think we need to fix a geometry for the paper.</a:t>
            </a:r>
          </a:p>
          <a:p>
            <a:pPr lvl="1"/>
            <a:r>
              <a:rPr lang="en-US" dirty="0"/>
              <a:t>We this, we can then say how well we’re doing with well-studied geometry and </a:t>
            </a:r>
            <a:r>
              <a:rPr lang="en-US" dirty="0" err="1"/>
              <a:t>bkgds</a:t>
            </a:r>
            <a:r>
              <a:rPr lang="en-US" dirty="0"/>
              <a:t>, </a:t>
            </a:r>
          </a:p>
          <a:p>
            <a:pPr lvl="1"/>
            <a:r>
              <a:rPr lang="en-US" dirty="0"/>
              <a:t>And  with further embellishments/tweaks – perhaps not precisely specified – we can get to an O(1) </a:t>
            </a:r>
            <a:r>
              <a:rPr lang="en-US" dirty="0" err="1"/>
              <a:t>bkgd</a:t>
            </a:r>
            <a:r>
              <a:rPr lang="en-US" dirty="0"/>
              <a:t> at 75 keV and O(10) </a:t>
            </a:r>
            <a:r>
              <a:rPr lang="en-US" dirty="0" err="1"/>
              <a:t>bkgd</a:t>
            </a:r>
            <a:r>
              <a:rPr lang="en-US" dirty="0"/>
              <a:t> at 50 keV ….</a:t>
            </a:r>
          </a:p>
          <a:p>
            <a:pPr lvl="2"/>
            <a:r>
              <a:rPr lang="en-US" dirty="0"/>
              <a:t>Basically more plastic everywhere.</a:t>
            </a:r>
          </a:p>
          <a:p>
            <a:pPr lvl="2"/>
            <a:endParaRPr lang="en-US" dirty="0"/>
          </a:p>
          <a:p>
            <a:pPr lvl="1"/>
            <a:r>
              <a:rPr lang="en-US" dirty="0"/>
              <a:t>So, for that geometry, I propose that we say we have the </a:t>
            </a:r>
            <a:r>
              <a:rPr lang="en-US" strike="sngStrike" dirty="0"/>
              <a:t>40 </a:t>
            </a:r>
            <a:r>
              <a:rPr lang="en-US" dirty="0">
                <a:solidFill>
                  <a:srgbClr val="FF0000"/>
                </a:solidFill>
              </a:rPr>
              <a:t>20 </a:t>
            </a:r>
            <a:r>
              <a:rPr lang="en-US" dirty="0"/>
              <a:t>cm water bricks among the I-beams, along with the wood-foam-</a:t>
            </a:r>
            <a:r>
              <a:rPr lang="en-US" dirty="0" err="1"/>
              <a:t>coldcryoskin</a:t>
            </a:r>
            <a:r>
              <a:rPr lang="en-US" dirty="0"/>
              <a:t> wall, and  a 10+cm acrylic box inside</a:t>
            </a:r>
          </a:p>
          <a:p>
            <a:pPr lvl="2"/>
            <a:r>
              <a:rPr lang="en-US" dirty="0"/>
              <a:t>This is all consistent with what I’ve modeled</a:t>
            </a:r>
          </a:p>
          <a:p>
            <a:pPr lvl="2"/>
            <a:r>
              <a:rPr lang="en-US" dirty="0"/>
              <a:t>Except not considering the neutrons from the I-beams themselves</a:t>
            </a:r>
          </a:p>
          <a:p>
            <a:pPr lvl="2"/>
            <a:r>
              <a:rPr lang="en-US" dirty="0"/>
              <a:t>Alternatively 50cm water, 10cm acrylic</a:t>
            </a:r>
          </a:p>
          <a:p>
            <a:pPr lvl="2"/>
            <a:r>
              <a:rPr lang="en-US" dirty="0">
                <a:solidFill>
                  <a:srgbClr val="FF0000"/>
                </a:solidFill>
              </a:rPr>
              <a:t>New, tall inner acrylic box. </a:t>
            </a:r>
          </a:p>
        </p:txBody>
      </p:sp>
    </p:spTree>
    <p:extLst>
      <p:ext uri="{BB962C8B-B14F-4D97-AF65-F5344CB8AC3E}">
        <p14:creationId xmlns:p14="http://schemas.microsoft.com/office/powerpoint/2010/main" val="374187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74FA91-5840-7041-802E-A547E92EEEB8}"/>
              </a:ext>
            </a:extLst>
          </p:cNvPr>
          <p:cNvSpPr>
            <a:spLocks noGrp="1"/>
          </p:cNvSpPr>
          <p:nvPr>
            <p:ph type="sldNum" sz="quarter" idx="12"/>
          </p:nvPr>
        </p:nvSpPr>
        <p:spPr/>
        <p:txBody>
          <a:bodyPr/>
          <a:lstStyle/>
          <a:p>
            <a:fld id="{FE7A4BB3-E848-5A44-82DF-322201952CD8}" type="slidenum">
              <a:rPr lang="en-US" smtClean="0"/>
              <a:pPr/>
              <a:t>40</a:t>
            </a:fld>
            <a:endParaRPr lang="en-US" dirty="0"/>
          </a:p>
        </p:txBody>
      </p:sp>
      <p:sp>
        <p:nvSpPr>
          <p:cNvPr id="3" name="Title 2">
            <a:extLst>
              <a:ext uri="{FF2B5EF4-FFF2-40B4-BE49-F238E27FC236}">
                <a16:creationId xmlns:a16="http://schemas.microsoft.com/office/drawing/2014/main" id="{E56B4470-A84D-1940-80D4-24DE3B1C604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5C9A0033-0200-6344-A60F-2789269BC405}"/>
              </a:ext>
            </a:extLst>
          </p:cNvPr>
          <p:cNvSpPr>
            <a:spLocks noGrp="1"/>
          </p:cNvSpPr>
          <p:nvPr>
            <p:ph sz="quarter" idx="20"/>
          </p:nvPr>
        </p:nvSpPr>
        <p:spPr/>
        <p:txBody>
          <a:bodyPr/>
          <a:lstStyle/>
          <a:p>
            <a:endParaRPr lang="en-US"/>
          </a:p>
        </p:txBody>
      </p:sp>
    </p:spTree>
    <p:extLst>
      <p:ext uri="{BB962C8B-B14F-4D97-AF65-F5344CB8AC3E}">
        <p14:creationId xmlns:p14="http://schemas.microsoft.com/office/powerpoint/2010/main" val="11751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A8D639-864F-384B-BE03-8E4E0BEB2C83}"/>
              </a:ext>
            </a:extLst>
          </p:cNvPr>
          <p:cNvSpPr>
            <a:spLocks noGrp="1"/>
          </p:cNvSpPr>
          <p:nvPr>
            <p:ph type="sldNum" sz="quarter" idx="12"/>
          </p:nvPr>
        </p:nvSpPr>
        <p:spPr/>
        <p:txBody>
          <a:bodyPr/>
          <a:lstStyle/>
          <a:p>
            <a:fld id="{FE7A4BB3-E848-5A44-82DF-322201952CD8}" type="slidenum">
              <a:rPr lang="en-US" smtClean="0"/>
              <a:pPr/>
              <a:t>41</a:t>
            </a:fld>
            <a:endParaRPr lang="en-US" dirty="0"/>
          </a:p>
        </p:txBody>
      </p:sp>
      <p:sp>
        <p:nvSpPr>
          <p:cNvPr id="3" name="Title 2">
            <a:extLst>
              <a:ext uri="{FF2B5EF4-FFF2-40B4-BE49-F238E27FC236}">
                <a16:creationId xmlns:a16="http://schemas.microsoft.com/office/drawing/2014/main" id="{12E92703-C152-A04D-9644-AC178E29B0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B01BCDC-80D0-D047-B9A2-A35469B13093}"/>
              </a:ext>
            </a:extLst>
          </p:cNvPr>
          <p:cNvPicPr>
            <a:picLocks noGrp="1" noChangeAspect="1"/>
          </p:cNvPicPr>
          <p:nvPr>
            <p:ph sz="quarter" idx="20"/>
          </p:nvPr>
        </p:nvPicPr>
        <p:blipFill>
          <a:blip r:embed="rId2"/>
          <a:stretch>
            <a:fillRect/>
          </a:stretch>
        </p:blipFill>
        <p:spPr>
          <a:xfrm>
            <a:off x="5194300" y="2698749"/>
            <a:ext cx="6578600" cy="5363341"/>
          </a:xfrm>
          <a:prstGeom prst="rect">
            <a:avLst/>
          </a:prstGeom>
        </p:spPr>
      </p:pic>
    </p:spTree>
    <p:extLst>
      <p:ext uri="{BB962C8B-B14F-4D97-AF65-F5344CB8AC3E}">
        <p14:creationId xmlns:p14="http://schemas.microsoft.com/office/powerpoint/2010/main" val="40459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6D3431-2285-FB48-A53E-E065A610D80A}"/>
              </a:ext>
            </a:extLst>
          </p:cNvPr>
          <p:cNvSpPr>
            <a:spLocks noGrp="1"/>
          </p:cNvSpPr>
          <p:nvPr>
            <p:ph type="sldNum" sz="quarter" idx="12"/>
          </p:nvPr>
        </p:nvSpPr>
        <p:spPr/>
        <p:txBody>
          <a:bodyPr/>
          <a:lstStyle/>
          <a:p>
            <a:fld id="{FE7A4BB3-E848-5A44-82DF-322201952CD8}" type="slidenum">
              <a:rPr lang="en-US" smtClean="0"/>
              <a:pPr/>
              <a:t>42</a:t>
            </a:fld>
            <a:endParaRPr lang="en-US" dirty="0"/>
          </a:p>
        </p:txBody>
      </p:sp>
      <p:sp>
        <p:nvSpPr>
          <p:cNvPr id="3" name="Title 2">
            <a:extLst>
              <a:ext uri="{FF2B5EF4-FFF2-40B4-BE49-F238E27FC236}">
                <a16:creationId xmlns:a16="http://schemas.microsoft.com/office/drawing/2014/main" id="{9012FB59-6781-1C49-A2B4-E3D76B7473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FBAFE-D44E-BF46-914D-C221AA01D736}"/>
              </a:ext>
            </a:extLst>
          </p:cNvPr>
          <p:cNvPicPr>
            <a:picLocks noGrp="1" noChangeAspect="1"/>
          </p:cNvPicPr>
          <p:nvPr>
            <p:ph sz="quarter" idx="20"/>
          </p:nvPr>
        </p:nvPicPr>
        <p:blipFill>
          <a:blip r:embed="rId2"/>
          <a:stretch>
            <a:fillRect/>
          </a:stretch>
        </p:blipFill>
        <p:spPr>
          <a:xfrm>
            <a:off x="-1354015" y="-1358331"/>
            <a:ext cx="13806095" cy="9316997"/>
          </a:xfrm>
          <a:prstGeom prst="rect">
            <a:avLst/>
          </a:prstGeom>
        </p:spPr>
      </p:pic>
    </p:spTree>
    <p:extLst>
      <p:ext uri="{BB962C8B-B14F-4D97-AF65-F5344CB8AC3E}">
        <p14:creationId xmlns:p14="http://schemas.microsoft.com/office/powerpoint/2010/main" val="47446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250C6-DD72-A74E-8C0A-F1E4D4D38890}"/>
              </a:ext>
            </a:extLst>
          </p:cNvPr>
          <p:cNvSpPr>
            <a:spLocks noGrp="1"/>
          </p:cNvSpPr>
          <p:nvPr>
            <p:ph type="sldNum" sz="quarter" idx="12"/>
          </p:nvPr>
        </p:nvSpPr>
        <p:spPr/>
        <p:txBody>
          <a:bodyPr/>
          <a:lstStyle/>
          <a:p>
            <a:fld id="{FE7A4BB3-E848-5A44-82DF-322201952CD8}" type="slidenum">
              <a:rPr lang="en-US" smtClean="0"/>
              <a:pPr/>
              <a:t>43</a:t>
            </a:fld>
            <a:endParaRPr lang="en-US" dirty="0"/>
          </a:p>
        </p:txBody>
      </p:sp>
      <p:sp>
        <p:nvSpPr>
          <p:cNvPr id="3" name="Title 2">
            <a:extLst>
              <a:ext uri="{FF2B5EF4-FFF2-40B4-BE49-F238E27FC236}">
                <a16:creationId xmlns:a16="http://schemas.microsoft.com/office/drawing/2014/main" id="{739CABE7-852E-564B-8DBA-F752294BDEF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2936284-5022-634E-8A0F-49DF7283893D}"/>
              </a:ext>
            </a:extLst>
          </p:cNvPr>
          <p:cNvPicPr>
            <a:picLocks noGrp="1" noChangeAspect="1"/>
          </p:cNvPicPr>
          <p:nvPr>
            <p:ph sz="quarter" idx="20"/>
          </p:nvPr>
        </p:nvPicPr>
        <p:blipFill>
          <a:blip r:embed="rId2"/>
          <a:stretch>
            <a:fillRect/>
          </a:stretch>
        </p:blipFill>
        <p:spPr>
          <a:xfrm>
            <a:off x="1581150" y="2793999"/>
            <a:ext cx="10210800" cy="5097335"/>
          </a:xfrm>
          <a:prstGeom prst="rect">
            <a:avLst/>
          </a:prstGeom>
        </p:spPr>
      </p:pic>
    </p:spTree>
    <p:extLst>
      <p:ext uri="{BB962C8B-B14F-4D97-AF65-F5344CB8AC3E}">
        <p14:creationId xmlns:p14="http://schemas.microsoft.com/office/powerpoint/2010/main" val="377811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8BD27-8C86-2548-AA7B-4EAFDDE4D440}"/>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0C0D6A17-35D2-6747-924A-71F380092277}"/>
              </a:ext>
            </a:extLst>
          </p:cNvPr>
          <p:cNvSpPr>
            <a:spLocks noGrp="1"/>
          </p:cNvSpPr>
          <p:nvPr>
            <p:ph type="title"/>
          </p:nvPr>
        </p:nvSpPr>
        <p:spPr/>
        <p:txBody>
          <a:bodyPr/>
          <a:lstStyle/>
          <a:p>
            <a:r>
              <a:rPr lang="en-US" dirty="0"/>
              <a:t>Geometry G4 pic</a:t>
            </a:r>
          </a:p>
        </p:txBody>
      </p:sp>
      <p:pic>
        <p:nvPicPr>
          <p:cNvPr id="5" name="Content Placeholder 4">
            <a:extLst>
              <a:ext uri="{FF2B5EF4-FFF2-40B4-BE49-F238E27FC236}">
                <a16:creationId xmlns:a16="http://schemas.microsoft.com/office/drawing/2014/main" id="{A7EF49D6-76AD-0248-BDBA-102F9C73D10A}"/>
              </a:ext>
            </a:extLst>
          </p:cNvPr>
          <p:cNvPicPr>
            <a:picLocks noGrp="1" noChangeAspect="1"/>
          </p:cNvPicPr>
          <p:nvPr>
            <p:ph sz="quarter" idx="20"/>
          </p:nvPr>
        </p:nvPicPr>
        <p:blipFill>
          <a:blip r:embed="rId2"/>
          <a:stretch>
            <a:fillRect/>
          </a:stretch>
        </p:blipFill>
        <p:spPr>
          <a:xfrm>
            <a:off x="6303309" y="2067859"/>
            <a:ext cx="7277100" cy="4927600"/>
          </a:xfrm>
          <a:prstGeom prst="rect">
            <a:avLst/>
          </a:prstGeom>
        </p:spPr>
      </p:pic>
      <p:sp>
        <p:nvSpPr>
          <p:cNvPr id="6" name="TextBox 5">
            <a:extLst>
              <a:ext uri="{FF2B5EF4-FFF2-40B4-BE49-F238E27FC236}">
                <a16:creationId xmlns:a16="http://schemas.microsoft.com/office/drawing/2014/main" id="{F2F38AB3-54C7-4C49-8EED-756F26AB4D86}"/>
              </a:ext>
            </a:extLst>
          </p:cNvPr>
          <p:cNvSpPr txBox="1"/>
          <p:nvPr/>
        </p:nvSpPr>
        <p:spPr>
          <a:xfrm>
            <a:off x="1613647" y="2336800"/>
            <a:ext cx="4303059" cy="4081117"/>
          </a:xfrm>
          <a:prstGeom prst="rect">
            <a:avLst/>
          </a:prstGeom>
          <a:noFill/>
        </p:spPr>
        <p:txBody>
          <a:bodyPr wrap="square" rtlCol="0">
            <a:spAutoFit/>
          </a:bodyPr>
          <a:lstStyle/>
          <a:p>
            <a:r>
              <a:rPr lang="en-US" dirty="0"/>
              <a:t>10 neutrons launched per the rock spectrum (next </a:t>
            </a:r>
            <a:r>
              <a:rPr lang="en-US" dirty="0" err="1"/>
              <a:t>pg</a:t>
            </a:r>
            <a:r>
              <a:rPr lang="en-US" dirty="0"/>
              <a:t>) from top outside the ~80cm </a:t>
            </a:r>
            <a:r>
              <a:rPr lang="en-US" dirty="0" err="1"/>
              <a:t>foam+wood+cold-cryoskin</a:t>
            </a:r>
            <a:r>
              <a:rPr lang="en-US" dirty="0"/>
              <a:t> sandwich.</a:t>
            </a:r>
          </a:p>
          <a:p>
            <a:endParaRPr lang="en-US" dirty="0"/>
          </a:p>
          <a:p>
            <a:r>
              <a:rPr lang="en-US" dirty="0"/>
              <a:t>Inside is the 10cm acrylic box surrounding our fiducial 1 </a:t>
            </a:r>
            <a:r>
              <a:rPr lang="en-US" dirty="0" err="1"/>
              <a:t>kt</a:t>
            </a:r>
            <a:r>
              <a:rPr lang="en-US" dirty="0"/>
              <a:t> on the walls of which one imagines WLS foils</a:t>
            </a:r>
          </a:p>
          <a:p>
            <a:endParaRPr lang="en-US" dirty="0"/>
          </a:p>
          <a:p>
            <a:r>
              <a:rPr lang="en-US" dirty="0">
                <a:solidFill>
                  <a:srgbClr val="FF0000"/>
                </a:solidFill>
              </a:rPr>
              <a:t>See next page</a:t>
            </a:r>
          </a:p>
        </p:txBody>
      </p:sp>
    </p:spTree>
    <p:extLst>
      <p:ext uri="{BB962C8B-B14F-4D97-AF65-F5344CB8AC3E}">
        <p14:creationId xmlns:p14="http://schemas.microsoft.com/office/powerpoint/2010/main" val="119945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49E15F-3A25-2B41-A780-F29B8755E3BE}"/>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079BC687-A93A-7F47-A5C5-31B559B547C1}"/>
              </a:ext>
            </a:extLst>
          </p:cNvPr>
          <p:cNvSpPr>
            <a:spLocks noGrp="1"/>
          </p:cNvSpPr>
          <p:nvPr>
            <p:ph type="title"/>
          </p:nvPr>
        </p:nvSpPr>
        <p:spPr/>
        <p:txBody>
          <a:bodyPr/>
          <a:lstStyle/>
          <a:p>
            <a:r>
              <a:rPr lang="en-US" dirty="0">
                <a:solidFill>
                  <a:srgbClr val="FF0000"/>
                </a:solidFill>
              </a:rPr>
              <a:t>13-Feb-2019: new tall box.</a:t>
            </a:r>
          </a:p>
        </p:txBody>
      </p:sp>
      <p:pic>
        <p:nvPicPr>
          <p:cNvPr id="5" name="Content Placeholder 4">
            <a:extLst>
              <a:ext uri="{FF2B5EF4-FFF2-40B4-BE49-F238E27FC236}">
                <a16:creationId xmlns:a16="http://schemas.microsoft.com/office/drawing/2014/main" id="{6A31B395-BBE4-A64F-9489-C4D6A6D8DADB}"/>
              </a:ext>
            </a:extLst>
          </p:cNvPr>
          <p:cNvPicPr>
            <a:picLocks noGrp="1" noChangeAspect="1"/>
          </p:cNvPicPr>
          <p:nvPr>
            <p:ph sz="quarter" idx="20"/>
          </p:nvPr>
        </p:nvPicPr>
        <p:blipFill>
          <a:blip r:embed="rId2"/>
          <a:stretch>
            <a:fillRect/>
          </a:stretch>
        </p:blipFill>
        <p:spPr>
          <a:xfrm>
            <a:off x="4076700" y="2063750"/>
            <a:ext cx="7391400" cy="5473700"/>
          </a:xfrm>
          <a:prstGeom prst="rect">
            <a:avLst/>
          </a:prstGeom>
        </p:spPr>
      </p:pic>
      <p:sp>
        <p:nvSpPr>
          <p:cNvPr id="6" name="TextBox 5">
            <a:extLst>
              <a:ext uri="{FF2B5EF4-FFF2-40B4-BE49-F238E27FC236}">
                <a16:creationId xmlns:a16="http://schemas.microsoft.com/office/drawing/2014/main" id="{343F7A17-4218-7E45-92C9-3A4001A7ACE1}"/>
              </a:ext>
            </a:extLst>
          </p:cNvPr>
          <p:cNvSpPr txBox="1"/>
          <p:nvPr/>
        </p:nvSpPr>
        <p:spPr>
          <a:xfrm>
            <a:off x="1739590" y="2453268"/>
            <a:ext cx="2051825" cy="3748719"/>
          </a:xfrm>
          <a:prstGeom prst="rect">
            <a:avLst/>
          </a:prstGeom>
          <a:noFill/>
        </p:spPr>
        <p:txBody>
          <a:bodyPr wrap="square" rtlCol="0">
            <a:spAutoFit/>
          </a:bodyPr>
          <a:lstStyle/>
          <a:p>
            <a:r>
              <a:rPr lang="en-US" dirty="0">
                <a:solidFill>
                  <a:srgbClr val="FF0000"/>
                </a:solidFill>
              </a:rPr>
              <a:t>Neutrons now emanated uniformly from the inner surrounding6-sided </a:t>
            </a:r>
            <a:r>
              <a:rPr lang="en-US" dirty="0" err="1">
                <a:solidFill>
                  <a:srgbClr val="FF0000"/>
                </a:solidFill>
              </a:rPr>
              <a:t>coldCryoSkin</a:t>
            </a:r>
            <a:r>
              <a:rPr lang="en-US" dirty="0">
                <a:solidFill>
                  <a:srgbClr val="FF0000"/>
                </a:solidFill>
              </a:rPr>
              <a:t>, not from a plane, and multiplied by (4+2*r).</a:t>
            </a:r>
          </a:p>
        </p:txBody>
      </p:sp>
    </p:spTree>
    <p:extLst>
      <p:ext uri="{BB962C8B-B14F-4D97-AF65-F5344CB8AC3E}">
        <p14:creationId xmlns:p14="http://schemas.microsoft.com/office/powerpoint/2010/main" val="342845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D97787-6675-0A4A-A8FD-D5223F3E8647}"/>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AC3A6183-6036-9140-A99F-3223968BE4D1}"/>
              </a:ext>
            </a:extLst>
          </p:cNvPr>
          <p:cNvSpPr>
            <a:spLocks noGrp="1"/>
          </p:cNvSpPr>
          <p:nvPr>
            <p:ph type="title"/>
          </p:nvPr>
        </p:nvSpPr>
        <p:spPr/>
        <p:txBody>
          <a:bodyPr/>
          <a:lstStyle/>
          <a:p>
            <a:r>
              <a:rPr lang="en-US" dirty="0"/>
              <a:t>n flux in our 1kt from outside rock in </a:t>
            </a:r>
            <a:r>
              <a:rPr lang="en-US" dirty="0" err="1"/>
              <a:t>LAr</a:t>
            </a:r>
            <a:endParaRPr lang="en-US" dirty="0"/>
          </a:p>
        </p:txBody>
      </p:sp>
      <p:pic>
        <p:nvPicPr>
          <p:cNvPr id="5" name="Content Placeholder 4">
            <a:extLst>
              <a:ext uri="{FF2B5EF4-FFF2-40B4-BE49-F238E27FC236}">
                <a16:creationId xmlns:a16="http://schemas.microsoft.com/office/drawing/2014/main" id="{3578DCD2-971E-AD46-AD57-9EF9A74CFF48}"/>
              </a:ext>
            </a:extLst>
          </p:cNvPr>
          <p:cNvPicPr>
            <a:picLocks noGrp="1" noChangeAspect="1"/>
          </p:cNvPicPr>
          <p:nvPr>
            <p:ph sz="quarter" idx="20"/>
          </p:nvPr>
        </p:nvPicPr>
        <p:blipFill>
          <a:blip r:embed="rId2"/>
          <a:stretch>
            <a:fillRect/>
          </a:stretch>
        </p:blipFill>
        <p:spPr>
          <a:xfrm>
            <a:off x="4238686" y="2057400"/>
            <a:ext cx="7067427" cy="5486400"/>
          </a:xfrm>
          <a:prstGeom prst="rect">
            <a:avLst/>
          </a:prstGeom>
        </p:spPr>
      </p:pic>
      <p:cxnSp>
        <p:nvCxnSpPr>
          <p:cNvPr id="6" name="Straight Connector 5">
            <a:extLst>
              <a:ext uri="{FF2B5EF4-FFF2-40B4-BE49-F238E27FC236}">
                <a16:creationId xmlns:a16="http://schemas.microsoft.com/office/drawing/2014/main" id="{10DC115D-1A30-3A4B-A59C-340BDC9ACFBF}"/>
              </a:ext>
            </a:extLst>
          </p:cNvPr>
          <p:cNvCxnSpPr/>
          <p:nvPr/>
        </p:nvCxnSpPr>
        <p:spPr>
          <a:xfrm>
            <a:off x="3033132" y="2631688"/>
            <a:ext cx="9857678" cy="4683512"/>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CDF320-D800-914A-ABCC-296FC2183448}"/>
              </a:ext>
            </a:extLst>
          </p:cNvPr>
          <p:cNvCxnSpPr>
            <a:cxnSpLocks/>
          </p:cNvCxnSpPr>
          <p:nvPr/>
        </p:nvCxnSpPr>
        <p:spPr>
          <a:xfrm flipV="1">
            <a:off x="2743200" y="3379304"/>
            <a:ext cx="10654748" cy="353833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75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E0CFD-B927-0C46-AB4F-F0DBE0D88511}"/>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BC0E67AD-89FA-4341-AFAA-45D456CC012F}"/>
              </a:ext>
            </a:extLst>
          </p:cNvPr>
          <p:cNvSpPr>
            <a:spLocks noGrp="1"/>
          </p:cNvSpPr>
          <p:nvPr>
            <p:ph type="title"/>
          </p:nvPr>
        </p:nvSpPr>
        <p:spPr/>
        <p:txBody>
          <a:bodyPr/>
          <a:lstStyle/>
          <a:p>
            <a:r>
              <a:rPr lang="en-US" dirty="0">
                <a:solidFill>
                  <a:srgbClr val="FF0000"/>
                </a:solidFill>
              </a:rPr>
              <a:t>13-Feb-2019 update to previous using 0.9E-5 /cm2/sec n emanation from walls.</a:t>
            </a:r>
          </a:p>
        </p:txBody>
      </p:sp>
      <p:pic>
        <p:nvPicPr>
          <p:cNvPr id="6" name="Content Placeholder 5">
            <a:extLst>
              <a:ext uri="{FF2B5EF4-FFF2-40B4-BE49-F238E27FC236}">
                <a16:creationId xmlns:a16="http://schemas.microsoft.com/office/drawing/2014/main" id="{AACB0E28-929C-F34D-8DDD-AB4D562ECC00}"/>
              </a:ext>
            </a:extLst>
          </p:cNvPr>
          <p:cNvPicPr>
            <a:picLocks noGrp="1" noChangeAspect="1"/>
          </p:cNvPicPr>
          <p:nvPr>
            <p:ph sz="quarter" idx="20"/>
          </p:nvPr>
        </p:nvPicPr>
        <p:blipFill>
          <a:blip r:embed="rId2"/>
          <a:stretch>
            <a:fillRect/>
          </a:stretch>
        </p:blipFill>
        <p:spPr>
          <a:xfrm>
            <a:off x="4851400" y="2609850"/>
            <a:ext cx="5842000" cy="4381500"/>
          </a:xfrm>
        </p:spPr>
      </p:pic>
    </p:spTree>
    <p:extLst>
      <p:ext uri="{BB962C8B-B14F-4D97-AF65-F5344CB8AC3E}">
        <p14:creationId xmlns:p14="http://schemas.microsoft.com/office/powerpoint/2010/main" val="21819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2B1832-E2AC-FD4B-9284-5341FFF65EF8}"/>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8CF8DE3E-8B5E-EB4A-924D-074E6AB87551}"/>
              </a:ext>
            </a:extLst>
          </p:cNvPr>
          <p:cNvSpPr>
            <a:spLocks noGrp="1"/>
          </p:cNvSpPr>
          <p:nvPr>
            <p:ph type="title"/>
          </p:nvPr>
        </p:nvSpPr>
        <p:spPr/>
        <p:txBody>
          <a:bodyPr/>
          <a:lstStyle/>
          <a:p>
            <a:r>
              <a:rPr lang="en-US" dirty="0"/>
              <a:t>n flux in our 1kt for </a:t>
            </a:r>
            <a:r>
              <a:rPr lang="en-US" dirty="0" err="1"/>
              <a:t>U+Th</a:t>
            </a:r>
            <a:r>
              <a:rPr lang="en-US" dirty="0"/>
              <a:t> </a:t>
            </a:r>
            <a:r>
              <a:rPr lang="en-US" dirty="0" err="1"/>
              <a:t>coldcryoskin</a:t>
            </a:r>
            <a:endParaRPr lang="en-US" dirty="0"/>
          </a:p>
        </p:txBody>
      </p:sp>
      <p:pic>
        <p:nvPicPr>
          <p:cNvPr id="5" name="Content Placeholder 4">
            <a:extLst>
              <a:ext uri="{FF2B5EF4-FFF2-40B4-BE49-F238E27FC236}">
                <a16:creationId xmlns:a16="http://schemas.microsoft.com/office/drawing/2014/main" id="{A57498B0-22AE-6B49-8EFA-7AB32E89763C}"/>
              </a:ext>
            </a:extLst>
          </p:cNvPr>
          <p:cNvPicPr>
            <a:picLocks noGrp="1" noChangeAspect="1"/>
          </p:cNvPicPr>
          <p:nvPr>
            <p:ph sz="quarter" idx="20"/>
          </p:nvPr>
        </p:nvPicPr>
        <p:blipFill>
          <a:blip r:embed="rId2"/>
          <a:stretch>
            <a:fillRect/>
          </a:stretch>
        </p:blipFill>
        <p:spPr>
          <a:xfrm>
            <a:off x="4383974" y="2086897"/>
            <a:ext cx="7237872" cy="5486400"/>
          </a:xfrm>
          <a:prstGeom prst="rect">
            <a:avLst/>
          </a:prstGeom>
        </p:spPr>
      </p:pic>
      <p:sp>
        <p:nvSpPr>
          <p:cNvPr id="6" name="TextBox 5">
            <a:extLst>
              <a:ext uri="{FF2B5EF4-FFF2-40B4-BE49-F238E27FC236}">
                <a16:creationId xmlns:a16="http://schemas.microsoft.com/office/drawing/2014/main" id="{684390E5-3E30-E245-A1D5-BDDD1779348E}"/>
              </a:ext>
            </a:extLst>
          </p:cNvPr>
          <p:cNvSpPr txBox="1"/>
          <p:nvPr/>
        </p:nvSpPr>
        <p:spPr>
          <a:xfrm>
            <a:off x="1416424" y="2599765"/>
            <a:ext cx="2599764" cy="4745915"/>
          </a:xfrm>
          <a:prstGeom prst="rect">
            <a:avLst/>
          </a:prstGeom>
          <a:noFill/>
        </p:spPr>
        <p:txBody>
          <a:bodyPr wrap="square" rtlCol="0">
            <a:spAutoFit/>
          </a:bodyPr>
          <a:lstStyle/>
          <a:p>
            <a:r>
              <a:rPr lang="en-US" dirty="0"/>
              <a:t>Not really sure I understand this low-level grass of very low-weighted events….</a:t>
            </a:r>
          </a:p>
          <a:p>
            <a:endParaRPr lang="en-US" dirty="0"/>
          </a:p>
          <a:p>
            <a:r>
              <a:rPr lang="en-US" dirty="0"/>
              <a:t>But you can see 12 </a:t>
            </a:r>
            <a:r>
              <a:rPr lang="en-US" dirty="0" err="1"/>
              <a:t>evts</a:t>
            </a:r>
            <a:r>
              <a:rPr lang="en-US" dirty="0"/>
              <a:t> pass the cut, 9 of which are tagged as multi-site</a:t>
            </a:r>
          </a:p>
          <a:p>
            <a:endParaRPr lang="en-US" dirty="0"/>
          </a:p>
          <a:p>
            <a:r>
              <a:rPr lang="en-US" dirty="0"/>
              <a:t>I used same n spectrum as for rock neutrons.</a:t>
            </a:r>
          </a:p>
        </p:txBody>
      </p:sp>
      <p:sp>
        <p:nvSpPr>
          <p:cNvPr id="7" name="TextBox 6">
            <a:extLst>
              <a:ext uri="{FF2B5EF4-FFF2-40B4-BE49-F238E27FC236}">
                <a16:creationId xmlns:a16="http://schemas.microsoft.com/office/drawing/2014/main" id="{243D658D-26D1-D247-849C-CFC22DC0C5ED}"/>
              </a:ext>
            </a:extLst>
          </p:cNvPr>
          <p:cNvSpPr txBox="1"/>
          <p:nvPr/>
        </p:nvSpPr>
        <p:spPr>
          <a:xfrm>
            <a:off x="11761694" y="3083859"/>
            <a:ext cx="2545977" cy="4745915"/>
          </a:xfrm>
          <a:prstGeom prst="rect">
            <a:avLst/>
          </a:prstGeom>
          <a:noFill/>
        </p:spPr>
        <p:txBody>
          <a:bodyPr wrap="square" rtlCol="0">
            <a:spAutoFit/>
          </a:bodyPr>
          <a:lstStyle/>
          <a:p>
            <a:r>
              <a:rPr lang="en-US" dirty="0"/>
              <a:t>Chris says it should be 269+/-169 U238 and 19.7 Th232 ppb.</a:t>
            </a:r>
          </a:p>
          <a:p>
            <a:endParaRPr lang="en-US" dirty="0"/>
          </a:p>
          <a:p>
            <a:r>
              <a:rPr lang="en-US" dirty="0"/>
              <a:t>So 457E-10 n/cm3/sec</a:t>
            </a:r>
          </a:p>
          <a:p>
            <a:endParaRPr lang="en-US" dirty="0"/>
          </a:p>
          <a:p>
            <a:r>
              <a:rPr lang="en-US" dirty="0"/>
              <a:t>I used</a:t>
            </a:r>
          </a:p>
          <a:p>
            <a:r>
              <a:rPr lang="en-US" dirty="0"/>
              <a:t>20E-10 n/cm3/sec</a:t>
            </a:r>
          </a:p>
          <a:p>
            <a:endParaRPr lang="en-US" dirty="0"/>
          </a:p>
          <a:p>
            <a:r>
              <a:rPr lang="en-US" dirty="0"/>
              <a:t>23x too low</a:t>
            </a:r>
          </a:p>
          <a:p>
            <a:endParaRPr lang="en-US" dirty="0"/>
          </a:p>
          <a:p>
            <a:r>
              <a:rPr lang="en-US" dirty="0"/>
              <a:t>So 35 n’s/year </a:t>
            </a:r>
          </a:p>
        </p:txBody>
      </p:sp>
      <p:sp>
        <p:nvSpPr>
          <p:cNvPr id="8" name="TextBox 7">
            <a:extLst>
              <a:ext uri="{FF2B5EF4-FFF2-40B4-BE49-F238E27FC236}">
                <a16:creationId xmlns:a16="http://schemas.microsoft.com/office/drawing/2014/main" id="{0B786A93-2AB6-6C4B-9A43-1648DE1E79E6}"/>
              </a:ext>
            </a:extLst>
          </p:cNvPr>
          <p:cNvSpPr txBox="1"/>
          <p:nvPr/>
        </p:nvSpPr>
        <p:spPr>
          <a:xfrm>
            <a:off x="2886636" y="45529"/>
            <a:ext cx="11978023" cy="757130"/>
          </a:xfrm>
          <a:prstGeom prst="rect">
            <a:avLst/>
          </a:prstGeom>
          <a:noFill/>
        </p:spPr>
        <p:txBody>
          <a:bodyPr wrap="none" rtlCol="0">
            <a:spAutoFit/>
          </a:bodyPr>
          <a:lstStyle/>
          <a:p>
            <a:r>
              <a:rPr lang="en-US" dirty="0"/>
              <a:t>Per Richard, from </a:t>
            </a:r>
            <a:r>
              <a:rPr lang="en-US" u="sng" dirty="0">
                <a:hlinkClick r:id="rId3" tooltip="https://www.sciencedirect.com/science/article/pii/S0168900208009984"/>
              </a:rPr>
              <a:t>https://www.sciencedirect.com/science/article/pii/S0168900208009984</a:t>
            </a:r>
            <a:r>
              <a:rPr lang="en-US" dirty="0"/>
              <a:t>: </a:t>
            </a:r>
          </a:p>
          <a:p>
            <a:r>
              <a:rPr lang="en-US" dirty="0"/>
              <a:t>“The neutron yields for 1 ppb of U and 1 ppb of Th are  1.47E-10 n/s/cm3 and 4.74E-11 n/s/cm3”</a:t>
            </a:r>
          </a:p>
        </p:txBody>
      </p:sp>
      <p:sp>
        <p:nvSpPr>
          <p:cNvPr id="9" name="Donut 8">
            <a:extLst>
              <a:ext uri="{FF2B5EF4-FFF2-40B4-BE49-F238E27FC236}">
                <a16:creationId xmlns:a16="http://schemas.microsoft.com/office/drawing/2014/main" id="{AB0FD01E-C9C6-754D-BAF6-709159DCDC74}"/>
              </a:ext>
            </a:extLst>
          </p:cNvPr>
          <p:cNvSpPr/>
          <p:nvPr/>
        </p:nvSpPr>
        <p:spPr>
          <a:xfrm>
            <a:off x="6899994" y="6429375"/>
            <a:ext cx="1975653" cy="775525"/>
          </a:xfrm>
          <a:prstGeom prst="donut">
            <a:avLst>
              <a:gd name="adj" fmla="val 17937"/>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194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4.potx" id="{1538B601-9716-44A1-9751-1BA9F45B1FDB}" vid="{39343C02-F9B3-4ED0-A0C4-BFCDE092CD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95721</TotalTime>
  <Words>3935</Words>
  <Application>Microsoft Macintosh PowerPoint</Application>
  <PresentationFormat>Custom</PresentationFormat>
  <Paragraphs>366</Paragraphs>
  <Slides>43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Wingdings</vt:lpstr>
      <vt:lpstr>PNNL_Option_4</vt:lpstr>
      <vt:lpstr>DUNE DM paper update</vt:lpstr>
      <vt:lpstr>At last meeting 31-Jan-2020, it was decided/learned: </vt:lpstr>
      <vt:lpstr>n normalization awareness</vt:lpstr>
      <vt:lpstr>PowerPoint Presentation</vt:lpstr>
      <vt:lpstr>Geometry G4 pic</vt:lpstr>
      <vt:lpstr>13-Feb-2019: new tall box.</vt:lpstr>
      <vt:lpstr>n flux in our 1kt from outside rock in LAr</vt:lpstr>
      <vt:lpstr>13-Feb-2019 update to previous using 0.9E-5 /cm2/sec n emanation from walls.</vt:lpstr>
      <vt:lpstr>n flux in our 1kt for U+Th coldcryoskin</vt:lpstr>
      <vt:lpstr>13-Feb 20cm thick Acrylic</vt:lpstr>
      <vt:lpstr>Darkside 20k paper</vt:lpstr>
      <vt:lpstr>Notes from 6-Feb meeting itself</vt:lpstr>
      <vt:lpstr>13-Feb mtg notes</vt:lpstr>
      <vt:lpstr>13-Feb  post-mtg</vt:lpstr>
      <vt:lpstr>Meeting, 19-Feb-2019</vt:lpstr>
      <vt:lpstr>Cryoskin (left), Rock (right)</vt:lpstr>
      <vt:lpstr>Cryoskin n point of emanation which give bkgd</vt:lpstr>
      <vt:lpstr>(post)Meeting , 19-Feb-2019</vt:lpstr>
      <vt:lpstr>New long-skinny geometry: 4.2x4.2x40 m^3</vt:lpstr>
      <vt:lpstr>Long skinny fidv has a marginally smaller n count from cold cryo skin.</vt:lpstr>
      <vt:lpstr>Fixed histo2d’s of location of n’s cryoskin point of origin, which produce the bkgd events in fidv</vt:lpstr>
      <vt:lpstr>3-Mar-2020 Meeting</vt:lpstr>
      <vt:lpstr>13-Mar-2020 – “last mtg”</vt:lpstr>
      <vt:lpstr>28-Mar discussion</vt:lpstr>
      <vt:lpstr>1-Apr discussion: ToDo tasks</vt:lpstr>
      <vt:lpstr>10-April: release on 15-Apr to Ben/Henning?</vt:lpstr>
      <vt:lpstr>15-Apr</vt:lpstr>
      <vt:lpstr>20-Apr-2020</vt:lpstr>
      <vt:lpstr>1-May</vt:lpstr>
      <vt:lpstr>May 1, continued</vt:lpstr>
      <vt:lpstr>May 5, 2020</vt:lpstr>
      <vt:lpstr>May 8</vt:lpstr>
      <vt:lpstr>10-May, 6-June</vt:lpstr>
      <vt:lpstr>12-June key JINST referee comments</vt:lpstr>
      <vt:lpstr>PowerPoint Presentation</vt:lpstr>
      <vt:lpstr>PowerPoint Presentation</vt:lpstr>
      <vt:lpstr>PowerPoint Presentation</vt:lpstr>
      <vt:lpstr>PowerPoint Presentation</vt:lpstr>
      <vt:lpstr>Minor text revision requests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DUNE DM paper update</dc:title>
  <dc:creator>Church, Eric D</dc:creator>
  <cp:lastModifiedBy>Church, Eric D</cp:lastModifiedBy>
  <cp:revision>53</cp:revision>
  <dcterms:created xsi:type="dcterms:W3CDTF">2020-02-06T06:34:55Z</dcterms:created>
  <dcterms:modified xsi:type="dcterms:W3CDTF">2020-06-12T16:30:07Z</dcterms:modified>
</cp:coreProperties>
</file>